
<file path=[Content_Types].xml><?xml version="1.0" encoding="utf-8"?>
<Types xmlns="http://schemas.openxmlformats.org/package/2006/content-types">
  <Default Extension="fntdata" ContentType="application/x-fontdata"/>
  <Default Extension="gif" ContentType="image/gif"/>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6" r:id="rId1"/>
    <p:sldMasterId id="2147483717" r:id="rId2"/>
  </p:sldMasterIdLst>
  <p:notesMasterIdLst>
    <p:notesMasterId r:id="rId59"/>
  </p:notesMasterIdLst>
  <p:sldIdLst>
    <p:sldId id="256" r:id="rId3"/>
    <p:sldId id="310" r:id="rId4"/>
    <p:sldId id="326" r:id="rId5"/>
    <p:sldId id="328" r:id="rId6"/>
    <p:sldId id="327" r:id="rId7"/>
    <p:sldId id="312" r:id="rId8"/>
    <p:sldId id="332" r:id="rId9"/>
    <p:sldId id="313" r:id="rId10"/>
    <p:sldId id="259" r:id="rId11"/>
    <p:sldId id="260" r:id="rId12"/>
    <p:sldId id="314" r:id="rId13"/>
    <p:sldId id="258" r:id="rId14"/>
    <p:sldId id="316" r:id="rId15"/>
    <p:sldId id="269" r:id="rId16"/>
    <p:sldId id="317" r:id="rId17"/>
    <p:sldId id="270" r:id="rId18"/>
    <p:sldId id="271" r:id="rId19"/>
    <p:sldId id="272" r:id="rId20"/>
    <p:sldId id="273" r:id="rId21"/>
    <p:sldId id="275" r:id="rId22"/>
    <p:sldId id="329" r:id="rId23"/>
    <p:sldId id="280" r:id="rId24"/>
    <p:sldId id="281" r:id="rId25"/>
    <p:sldId id="338" r:id="rId26"/>
    <p:sldId id="336" r:id="rId27"/>
    <p:sldId id="335" r:id="rId28"/>
    <p:sldId id="282" r:id="rId29"/>
    <p:sldId id="331" r:id="rId30"/>
    <p:sldId id="284" r:id="rId31"/>
    <p:sldId id="285" r:id="rId32"/>
    <p:sldId id="286" r:id="rId33"/>
    <p:sldId id="288" r:id="rId34"/>
    <p:sldId id="289" r:id="rId35"/>
    <p:sldId id="318" r:id="rId36"/>
    <p:sldId id="290" r:id="rId37"/>
    <p:sldId id="320" r:id="rId38"/>
    <p:sldId id="294" r:id="rId39"/>
    <p:sldId id="295" r:id="rId40"/>
    <p:sldId id="296" r:id="rId41"/>
    <p:sldId id="298" r:id="rId42"/>
    <p:sldId id="297" r:id="rId43"/>
    <p:sldId id="299" r:id="rId44"/>
    <p:sldId id="321" r:id="rId45"/>
    <p:sldId id="322" r:id="rId46"/>
    <p:sldId id="300" r:id="rId47"/>
    <p:sldId id="301" r:id="rId48"/>
    <p:sldId id="333" r:id="rId49"/>
    <p:sldId id="302" r:id="rId50"/>
    <p:sldId id="325" r:id="rId51"/>
    <p:sldId id="303" r:id="rId52"/>
    <p:sldId id="324" r:id="rId53"/>
    <p:sldId id="306" r:id="rId54"/>
    <p:sldId id="307" r:id="rId55"/>
    <p:sldId id="330" r:id="rId56"/>
    <p:sldId id="308" r:id="rId57"/>
    <p:sldId id="334" r:id="rId58"/>
  </p:sldIdLst>
  <p:sldSz cx="9144000" cy="5143500" type="screen16x9"/>
  <p:notesSz cx="6858000" cy="9144000"/>
  <p:embeddedFontLst>
    <p:embeddedFont>
      <p:font typeface="Amatic SC" panose="020B0604020202020204" charset="-79"/>
      <p:regular r:id="rId60"/>
      <p:bold r:id="rId61"/>
    </p:embeddedFont>
    <p:embeddedFont>
      <p:font typeface="Calibri" panose="020F0502020204030204" pitchFamily="34" charset="0"/>
      <p:regular r:id="rId62"/>
      <p:bold r:id="rId63"/>
      <p:italic r:id="rId64"/>
      <p:boldItalic r:id="rId65"/>
    </p:embeddedFont>
    <p:embeddedFont>
      <p:font typeface="Inconsolata" panose="020B0604020202020204" charset="0"/>
      <p:regular r:id="rId66"/>
      <p:bold r:id="rId67"/>
    </p:embeddedFont>
    <p:embeddedFont>
      <p:font typeface="Roboto" panose="020B0604020202020204" charset="0"/>
      <p:regular r:id="rId68"/>
      <p:bold r:id="rId69"/>
      <p:italic r:id="rId70"/>
      <p:boldItalic r:id="rId71"/>
    </p:embeddedFont>
    <p:embeddedFont>
      <p:font typeface="Roboto Light" panose="020B0604020202020204" charset="0"/>
      <p:regular r:id="rId72"/>
      <p:bold r:id="rId73"/>
      <p:italic r:id="rId74"/>
      <p:boldItalic r:id="rId75"/>
    </p:embeddedFont>
    <p:embeddedFont>
      <p:font typeface="Roboto Medium" panose="020B0604020202020204" charset="0"/>
      <p:regular r:id="rId76"/>
      <p:bold r:id="rId77"/>
      <p:italic r:id="rId78"/>
      <p:boldItalic r:id="rId79"/>
    </p:embeddedFont>
    <p:embeddedFont>
      <p:font typeface="Roboto Thin" panose="020B0604020202020204" charset="0"/>
      <p:regular r:id="rId80"/>
      <p:bold r:id="rId81"/>
      <p:italic r:id="rId82"/>
      <p:bold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353D43-BDA0-4FCC-92A6-A47489F34410}">
  <a:tblStyle styleId="{C6353D43-BDA0-4FCC-92A6-A47489F3441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000" autoAdjust="0"/>
  </p:normalViewPr>
  <p:slideViewPr>
    <p:cSldViewPr snapToGrid="0">
      <p:cViewPr varScale="1">
        <p:scale>
          <a:sx n="173" d="100"/>
          <a:sy n="173" d="100"/>
        </p:scale>
        <p:origin x="714"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font" Target="fonts/font4.fntdata"/><Relationship Id="rId68" Type="http://schemas.openxmlformats.org/officeDocument/2006/relationships/font" Target="fonts/font9.fntdata"/><Relationship Id="rId76" Type="http://schemas.openxmlformats.org/officeDocument/2006/relationships/font" Target="fonts/font17.fntdata"/><Relationship Id="rId84"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font" Target="fonts/font12.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7.fntdata"/><Relationship Id="rId74" Type="http://schemas.openxmlformats.org/officeDocument/2006/relationships/font" Target="fonts/font15.fntdata"/><Relationship Id="rId79" Type="http://schemas.openxmlformats.org/officeDocument/2006/relationships/font" Target="fonts/font20.fntdata"/><Relationship Id="rId87"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2.fntdata"/><Relationship Id="rId82" Type="http://schemas.openxmlformats.org/officeDocument/2006/relationships/font" Target="fonts/font23.fntdata"/><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font" Target="fonts/font18.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3.fntdata"/><Relationship Id="rId80" Type="http://schemas.openxmlformats.org/officeDocument/2006/relationships/font" Target="fonts/font21.fntdata"/><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font" Target="fonts/font22.fntdata"/><Relationship Id="rId8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n.wikipedia.org/wiki/Impostor_syndrom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linkedin.com/in/spencershadley/"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github.com/spencer-shadley"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gfycat.com/optimalelaboratehoneybee"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www.teclogiq.com/images/fullstack-development.png"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clipart-library.com/clipart/1203829.ht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google.com/search?q=12+minute+timer&amp;rlz=1C1CHBF_enUS737US737&amp;oq=12+minute&amp;aqs=chrome.0.0j69i57j0l4.2145j0j1&amp;sourceid=chrome&amp;ie=UTF-8"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eveloper.mozilla.org/en-US/docs/Learn/HTML/Introduction_to_HTML/Getting_started"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s://www.w3schools.com/html/html_intro.asp"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b7d7734d4_0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4b7d7734d4_0_1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Simple welcome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4067680081_2_7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5" name="Google Shape;1115;g4067680081_2_7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16" name="Google Shape;1116;g4067680081_2_7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10</a:t>
            </a:fld>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4067680081_2_10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6" name="Google Shape;1156;g4067680081_2_10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This will be a lot of work</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Most people do this over four years full-time plus internships</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We have six months</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It’s called bootcamp for a reason</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At the end you’re going to be empowered to develop awesome web applications</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Office hours, Slack, email, I’ll make extra time if you need it</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157" name="Google Shape;1157;g4067680081_2_10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8422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4067680081_2_5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1" name="Google Shape;1091;g4067680081_2_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092" name="Google Shape;1092;g4067680081_2_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4067680081_2_5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1" name="Google Shape;1091;g4067680081_2_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92.1% used by Tableau or startups</a:t>
            </a:r>
            <a:endParaRPr sz="1100" b="0" i="0" u="none" strike="noStrike" cap="none" dirty="0">
              <a:solidFill>
                <a:schemeClr val="dk1"/>
              </a:solidFill>
              <a:latin typeface="Calibri"/>
              <a:ea typeface="Calibri"/>
              <a:cs typeface="Calibri"/>
              <a:sym typeface="Calibri"/>
            </a:endParaRPr>
          </a:p>
        </p:txBody>
      </p:sp>
      <p:sp>
        <p:nvSpPr>
          <p:cNvPr id="1092" name="Google Shape;1092;g4067680081_2_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34343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4dfd64eae0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4dfd64eae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4067680081_2_10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6" name="Google Shape;1156;g4067680081_2_10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Those that have the hardest time in the program are not the ones who came in knowing no programming.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It’s not the ones who haven’t played around with HTML, CSS, or </a:t>
            </a:r>
            <a:r>
              <a:rPr lang="en-US" sz="1100" b="0" i="0" u="none" strike="noStrike" cap="none" dirty="0" err="1">
                <a:solidFill>
                  <a:schemeClr val="dk1"/>
                </a:solidFill>
                <a:latin typeface="Calibri"/>
                <a:ea typeface="Calibri"/>
                <a:cs typeface="Calibri"/>
                <a:sym typeface="Calibri"/>
              </a:rPr>
              <a:t>Javascript</a:t>
            </a:r>
            <a:r>
              <a:rPr lang="en-US" sz="1100" b="0" i="0" u="none" strike="noStrike" cap="none" dirty="0">
                <a:solidFill>
                  <a:schemeClr val="dk1"/>
                </a:solidFill>
                <a:latin typeface="Calibri"/>
                <a:ea typeface="Calibri"/>
                <a:cs typeface="Calibri"/>
                <a:sym typeface="Calibri"/>
              </a:rPr>
              <a:t>.</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It’s the ones who walk in thinking they either A) Know more than they do. Or B) Are experts in a completely different field.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There is something that stops people like this from accepting the reality. </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 will only take a few weeks before everyone is leveled out.</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You are a blank slate.</a:t>
            </a:r>
            <a:br>
              <a:rPr lang="en-US" sz="1100" b="0" i="0" u="none" strike="noStrike" cap="none" dirty="0">
                <a:solidFill>
                  <a:schemeClr val="dk1"/>
                </a:solidFill>
                <a:latin typeface="Calibri"/>
                <a:ea typeface="Calibri"/>
                <a:cs typeface="Calibri"/>
                <a:sym typeface="Calibri"/>
              </a:rPr>
            </a:br>
            <a:br>
              <a:rPr lang="en-US" sz="1100" b="0" i="0" u="none" strike="noStrike" cap="none" dirty="0">
                <a:solidFill>
                  <a:schemeClr val="dk1"/>
                </a:solidFill>
                <a:latin typeface="Calibri"/>
                <a:ea typeface="Calibri"/>
                <a:cs typeface="Calibri"/>
                <a:sym typeface="Calibri"/>
              </a:rPr>
            </a:br>
            <a:r>
              <a:rPr lang="en-US" sz="1100" b="0" i="0" u="none" strike="noStrike" cap="none" dirty="0">
                <a:solidFill>
                  <a:schemeClr val="dk1"/>
                </a:solidFill>
                <a:latin typeface="Calibri"/>
                <a:ea typeface="Calibri"/>
                <a:cs typeface="Calibri"/>
                <a:sym typeface="Calibri"/>
              </a:rPr>
              <a:t>Seriously. Don’t lose sight of this image. At first it may feel intimidating. Knowing how little you know. But relish the opportunity and take the privileges it comes with.</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You have permission to struggle. To fail. To not “get” everything immediately. </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157" name="Google Shape;1157;g4067680081_2_10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07001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4067680081_2_13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0" name="Google Shape;1180;g4067680081_2_13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a:solidFill>
                  <a:schemeClr val="dk1"/>
                </a:solidFill>
                <a:latin typeface="Calibri"/>
                <a:ea typeface="Calibri"/>
                <a:cs typeface="Calibri"/>
                <a:sym typeface="Calibri"/>
              </a:rPr>
              <a:t>… there are a few obstacles in the way.</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Things that will frustrate you…</a:t>
            </a:r>
            <a:endParaRPr sz="1100" b="0" i="0" u="none" strike="noStrike" cap="none">
              <a:solidFill>
                <a:schemeClr val="dk1"/>
              </a:solidFill>
              <a:latin typeface="Calibri"/>
              <a:ea typeface="Calibri"/>
              <a:cs typeface="Calibri"/>
              <a:sym typeface="Calibri"/>
            </a:endParaRPr>
          </a:p>
        </p:txBody>
      </p:sp>
      <p:sp>
        <p:nvSpPr>
          <p:cNvPr id="1181" name="Google Shape;1181;g4067680081_2_13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4067680081_2_13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6" name="Google Shape;1186;g4067680081_2_13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dirty="0">
                <a:solidFill>
                  <a:schemeClr val="dk1"/>
                </a:solidFill>
                <a:latin typeface="Calibri"/>
                <a:ea typeface="Calibri"/>
                <a:cs typeface="Calibri"/>
                <a:sym typeface="Calibri"/>
              </a:rPr>
              <a:t>For those who aren’t familiar with binary “10” is 2</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When programming it takes 100 times before you get it right.</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Those 99 times are frustrating but that 100</a:t>
            </a:r>
            <a:r>
              <a:rPr lang="en-US" sz="1100" b="0" i="0" u="none" strike="noStrike" cap="none" baseline="30000" dirty="0">
                <a:solidFill>
                  <a:schemeClr val="dk1"/>
                </a:solidFill>
                <a:latin typeface="Calibri"/>
                <a:ea typeface="Calibri"/>
                <a:cs typeface="Calibri"/>
                <a:sym typeface="Calibri"/>
              </a:rPr>
              <a:t>th</a:t>
            </a:r>
            <a:r>
              <a:rPr lang="en-US" sz="1100" b="0" i="0" u="none" strike="noStrike" cap="none" dirty="0">
                <a:solidFill>
                  <a:schemeClr val="dk1"/>
                </a:solidFill>
                <a:latin typeface="Calibri"/>
                <a:ea typeface="Calibri"/>
                <a:cs typeface="Calibri"/>
                <a:sym typeface="Calibri"/>
              </a:rPr>
              <a:t> time is incredibly exhilarating and rewarding.</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dirty="0">
                <a:solidFill>
                  <a:schemeClr val="dk1"/>
                </a:solidFill>
                <a:latin typeface="Calibri"/>
                <a:ea typeface="Calibri"/>
                <a:cs typeface="Calibri"/>
                <a:sym typeface="Calibri"/>
              </a:rPr>
              <a:t>shutterstock_1188695488</a:t>
            </a:r>
            <a:endParaRPr dirty="0">
              <a:solidFill>
                <a:schemeClr val="dk1"/>
              </a:solidFill>
              <a:latin typeface="Calibri"/>
              <a:ea typeface="Calibri"/>
              <a:cs typeface="Calibri"/>
              <a:sym typeface="Calibri"/>
            </a:endParaRPr>
          </a:p>
        </p:txBody>
      </p:sp>
      <p:sp>
        <p:nvSpPr>
          <p:cNvPr id="1187" name="Google Shape;1187;g4067680081_2_13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17</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4067680081_2_14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6" name="Google Shape;1196;g4067680081_2_14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There will be many moments where you will doubt yourself.</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Everyone is on the same page as you. No-one in this classroom is dumb. You all have varying backgrounds with differing experiences and exposure.</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Everyone was where you are at some point in their career. </a:t>
            </a:r>
            <a:r>
              <a:rPr lang="en-US" sz="1100" b="0" i="0" u="none" strike="noStrike" cap="none" dirty="0">
                <a:solidFill>
                  <a:schemeClr val="dk1"/>
                </a:solidFill>
                <a:latin typeface="Calibri"/>
                <a:ea typeface="Calibri"/>
                <a:cs typeface="Calibri"/>
                <a:sym typeface="Calibri"/>
              </a:rPr>
              <a:t>Every developer had to build up their skills to become a successful software engineer.</a:t>
            </a: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In my first computer </a:t>
            </a:r>
            <a:r>
              <a:rPr lang="en-US" sz="1100" b="0" i="0" u="none" strike="noStrike" cap="none" dirty="0">
                <a:solidFill>
                  <a:schemeClr val="dk1"/>
                </a:solidFill>
                <a:latin typeface="Calibri"/>
                <a:ea typeface="Calibri"/>
                <a:cs typeface="Calibri"/>
                <a:sym typeface="Calibri"/>
              </a:rPr>
              <a:t>science class I didn’t know what Windows Explorer was, what a file was or how to open a file.</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 was embarrassing and made me doubt my ability to succeed in that class. I sheepishly had to ask the teacher how to do each of those things and what they all were. After asking that one time I didn’t have to ask again and I grew little by little by asking these questions.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“He who asks a question is a fool for five minutes; he who does not ask a question remains a fool forever” –Chinese Proverb</a:t>
            </a: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 sz="11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cs typeface="Calibri"/>
                <a:sym typeface="Calibri"/>
              </a:rPr>
              <a:t>It takes time but you have </a:t>
            </a:r>
            <a:r>
              <a:rPr lang="en-US" sz="1100" b="0" i="0" u="none" strike="noStrike" cap="none" dirty="0">
                <a:solidFill>
                  <a:schemeClr val="dk1"/>
                </a:solidFill>
                <a:latin typeface="Calibri"/>
                <a:cs typeface="Calibri"/>
                <a:sym typeface="Calibri"/>
              </a:rPr>
              <a:t>what it takes; you chose to take this program because you know you have what it takes. You were selected because we know you have what it takes.</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The first few weeks will be difficult, but everyone will be on a pretty level playing field a few weeks in.</a:t>
            </a:r>
          </a:p>
          <a:p>
            <a:pPr marL="0" marR="0" lvl="0" indent="0" algn="l" rtl="0">
              <a:spcBef>
                <a:spcPts val="0"/>
              </a:spcBef>
              <a:spcAft>
                <a:spcPts val="0"/>
              </a:spcAft>
              <a:buNone/>
            </a:pPr>
            <a:endParaRPr lang="en-US"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shutterstock_215771662</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197" name="Google Shape;1197;g4067680081_2_14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18</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4067680081_2_14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4" name="Google Shape;1204;g4067680081_2_14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Obstacle 2 – you have a ton of ground to cover! </a:t>
            </a:r>
            <a:endParaRPr sz="1300" dirty="0"/>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There’s a lot to learn, and it can be intimidating. But honestly, 6 months will be over before you know it. </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Because of the length of the program, personal issues WILL come up during the course of the program, and it will be challenging to stay motivated. </a:t>
            </a:r>
          </a:p>
          <a:p>
            <a:pPr marL="0" marR="0" lvl="0" indent="0" algn="l" rtl="0">
              <a:spcBef>
                <a:spcPts val="0"/>
              </a:spcBef>
              <a:spcAft>
                <a:spcPts val="0"/>
              </a:spcAft>
              <a:buNone/>
            </a:pPr>
            <a:endParaRPr lang="en" sz="11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cs typeface="Calibri"/>
                <a:sym typeface="Calibri"/>
              </a:rPr>
              <a:t>We’re all here to help each other. </a:t>
            </a:r>
            <a:r>
              <a:rPr lang="en-US" sz="1100" b="0" i="0" u="none" strike="noStrike" cap="none" dirty="0">
                <a:solidFill>
                  <a:schemeClr val="dk1"/>
                </a:solidFill>
                <a:latin typeface="Calibri"/>
                <a:cs typeface="Calibri"/>
                <a:sym typeface="Calibri"/>
              </a:rPr>
              <a:t>Students too. We’re going to persevere together.</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Show quote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Persisting in general is the hardest thing in this course.</a:t>
            </a:r>
          </a:p>
          <a:p>
            <a:pPr marL="0" marR="0" lvl="0" indent="0" algn="l" rtl="0">
              <a:spcBef>
                <a:spcPts val="0"/>
              </a:spcBef>
              <a:spcAft>
                <a:spcPts val="0"/>
              </a:spcAft>
              <a:buNone/>
            </a:pPr>
            <a:endParaRPr lang="en-US" sz="11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US" sz="1300" dirty="0"/>
              <a:t>Ask: Who is familiar with Imposter Syndrome?</a:t>
            </a:r>
          </a:p>
          <a:p>
            <a:pPr marL="0" marR="0" lvl="0" indent="0" algn="l" rtl="0">
              <a:spcBef>
                <a:spcPts val="0"/>
              </a:spcBef>
              <a:spcAft>
                <a:spcPts val="0"/>
              </a:spcAft>
              <a:buNone/>
            </a:pPr>
            <a:endParaRPr lang="en-US" sz="1300" dirty="0"/>
          </a:p>
          <a:p>
            <a:pPr marL="0" marR="0" lvl="0" indent="0" algn="l" rtl="0">
              <a:spcBef>
                <a:spcPts val="0"/>
              </a:spcBef>
              <a:spcAft>
                <a:spcPts val="0"/>
              </a:spcAft>
              <a:buNone/>
            </a:pPr>
            <a:r>
              <a:rPr lang="en-US" sz="1300" dirty="0"/>
              <a:t>Imposter Syndrome is when someone feels they aren’t capable of the task they are given. That they are going to be found out for being a fraud. It’s a huge thing in the software industry.</a:t>
            </a:r>
          </a:p>
          <a:p>
            <a:pPr marL="0" marR="0" lvl="0" indent="0" algn="l" rtl="0">
              <a:spcBef>
                <a:spcPts val="0"/>
              </a:spcBef>
              <a:spcAft>
                <a:spcPts val="0"/>
              </a:spcAft>
              <a:buNone/>
            </a:pPr>
            <a:endParaRPr lang="en-US" sz="1300" dirty="0"/>
          </a:p>
          <a:p>
            <a:pPr marL="0" marR="0" lvl="0" indent="0" algn="l" rtl="0">
              <a:spcBef>
                <a:spcPts val="0"/>
              </a:spcBef>
              <a:spcAft>
                <a:spcPts val="0"/>
              </a:spcAft>
              <a:buNone/>
            </a:pPr>
            <a:r>
              <a:rPr lang="en-US" sz="1300" dirty="0"/>
              <a:t>It’s cyclic. Biggest thing to overcome it is recognizing that it’s just imposter syndrome – you are capable. If you feel doubt, come to talk to myself, Jen, a TA or a student you might feel comfortable with.</a:t>
            </a:r>
          </a:p>
          <a:p>
            <a:pPr marL="0" marR="0" lvl="0" indent="0" algn="l" rtl="0">
              <a:spcBef>
                <a:spcPts val="0"/>
              </a:spcBef>
              <a:spcAft>
                <a:spcPts val="0"/>
              </a:spcAft>
              <a:buNone/>
            </a:pPr>
            <a:endParaRPr lang="en-US" sz="1300" dirty="0"/>
          </a:p>
          <a:p>
            <a:pPr marL="0" marR="0" lvl="0" indent="0" algn="l" rtl="0">
              <a:spcBef>
                <a:spcPts val="0"/>
              </a:spcBef>
              <a:spcAft>
                <a:spcPts val="0"/>
              </a:spcAft>
              <a:buNone/>
            </a:pPr>
            <a:r>
              <a:rPr lang="en-US" sz="1300" dirty="0"/>
              <a:t>----</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Perhaps tied with having self-confidence (talk about imposter syndrome - </a:t>
            </a:r>
            <a:r>
              <a:rPr lang="en-US" dirty="0">
                <a:hlinkClick r:id="rId3"/>
              </a:rPr>
              <a:t>https://en.wikipedia.org/wiki/Impostor_syndrome</a:t>
            </a:r>
            <a:r>
              <a:rPr lang="en-US" sz="1100" b="0" i="0" u="none" strike="noStrike" cap="none" dirty="0">
                <a:solidFill>
                  <a:schemeClr val="dk1"/>
                </a:solidFill>
                <a:latin typeface="Calibri"/>
                <a:ea typeface="Calibri"/>
                <a:cs typeface="Calibri"/>
                <a:sym typeface="Calibri"/>
              </a:rPr>
              <a:t>).</a:t>
            </a:r>
          </a:p>
          <a:p>
            <a:pPr marL="0" marR="0" lvl="0" indent="0" algn="l" rtl="0">
              <a:spcBef>
                <a:spcPts val="0"/>
              </a:spcBef>
              <a:spcAft>
                <a:spcPts val="0"/>
              </a:spcAft>
              <a:buNone/>
            </a:pPr>
            <a:endParaRPr lang="en-US" sz="11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“If the individual responded to the task with over-preparation, the successful outcome will be seen as a result of hard work. If the individual responds by procrastination, they will view the outcome as a matter of luck. In the impostor cycle, gaining success through hard work or luck is not interpreted as a matter of true, personal ability.”</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chemeClr val="dk1"/>
                </a:solidFill>
                <a:latin typeface="Calibri"/>
                <a:ea typeface="Calibri"/>
                <a:cs typeface="Calibri"/>
                <a:sym typeface="Calibri"/>
              </a:rPr>
              <a:t>Shutterstock_411452953</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205" name="Google Shape;1205;g4067680081_2_14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19</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14300" indent="0">
              <a:buSzPts val="1800"/>
              <a:buNone/>
            </a:pPr>
            <a:r>
              <a:rPr lang="en-US" sz="1800" dirty="0"/>
              <a:t>Just read the JSON</a:t>
            </a:r>
          </a:p>
          <a:p>
            <a:pPr marL="320040" indent="-205740">
              <a:buSzPts val="1800"/>
            </a:pPr>
            <a:endParaRPr lang="en-US" sz="1800" dirty="0"/>
          </a:p>
          <a:p>
            <a:pPr marL="320040" indent="-205740">
              <a:buSzPts val="1800"/>
            </a:pPr>
            <a:r>
              <a:rPr lang="en-US" sz="1800" dirty="0"/>
              <a:t>9 years of programming experience</a:t>
            </a:r>
          </a:p>
          <a:p>
            <a:pPr marL="320040" lvl="0" indent="-205740" algn="l" rtl="0">
              <a:spcBef>
                <a:spcPts val="0"/>
              </a:spcBef>
              <a:spcAft>
                <a:spcPts val="0"/>
              </a:spcAft>
              <a:buSzPts val="1800"/>
              <a:buChar char="●"/>
            </a:pPr>
            <a:r>
              <a:rPr lang="en-US" sz="1800" dirty="0"/>
              <a:t>Currently work at Tableau (since 2016)</a:t>
            </a:r>
          </a:p>
          <a:p>
            <a:pPr marL="777240" lvl="1" indent="-205740">
              <a:spcBef>
                <a:spcPts val="0"/>
              </a:spcBef>
              <a:buSzPts val="1800"/>
              <a:buChar char="●"/>
            </a:pPr>
            <a:r>
              <a:rPr lang="en-US" sz="1600" dirty="0"/>
              <a:t>Senior Software Engineer</a:t>
            </a:r>
          </a:p>
          <a:p>
            <a:pPr marL="777240" lvl="1" indent="-205740">
              <a:spcBef>
                <a:spcPts val="0"/>
              </a:spcBef>
              <a:buSzPts val="1800"/>
              <a:buChar char="●"/>
            </a:pPr>
            <a:r>
              <a:rPr lang="en-US" sz="1600" dirty="0"/>
              <a:t>Full-stack web developer</a:t>
            </a:r>
          </a:p>
          <a:p>
            <a:pPr marL="320040" lvl="0" indent="-205740" algn="l" rtl="0">
              <a:spcBef>
                <a:spcPts val="0"/>
              </a:spcBef>
              <a:spcAft>
                <a:spcPts val="0"/>
              </a:spcAft>
              <a:buSzPts val="1800"/>
              <a:buChar char="●"/>
            </a:pPr>
            <a:r>
              <a:rPr lang="en-US" sz="1800" dirty="0"/>
              <a:t>Previous experience</a:t>
            </a:r>
          </a:p>
          <a:p>
            <a:pPr marL="777240" lvl="1" indent="-205740">
              <a:spcBef>
                <a:spcPts val="0"/>
              </a:spcBef>
              <a:buSzPts val="1800"/>
              <a:buChar char="●"/>
            </a:pPr>
            <a:r>
              <a:rPr lang="en-US" sz="1600" dirty="0"/>
              <a:t>Founded startup for Android applications</a:t>
            </a:r>
          </a:p>
          <a:p>
            <a:pPr marL="777240" lvl="1" indent="-205740">
              <a:spcBef>
                <a:spcPts val="0"/>
              </a:spcBef>
              <a:buSzPts val="1800"/>
              <a:buChar char="●"/>
            </a:pPr>
            <a:r>
              <a:rPr lang="en-US" sz="1600" dirty="0"/>
              <a:t>Co-founded web development startup </a:t>
            </a:r>
          </a:p>
          <a:p>
            <a:pPr marL="777240" lvl="1" indent="-205740">
              <a:spcBef>
                <a:spcPts val="0"/>
              </a:spcBef>
              <a:buSzPts val="1800"/>
              <a:buChar char="●"/>
            </a:pPr>
            <a:r>
              <a:rPr lang="en-US" sz="1600" dirty="0"/>
              <a:t>Various random personal projects</a:t>
            </a:r>
          </a:p>
          <a:p>
            <a:pPr marL="777240" lvl="1" indent="-205740">
              <a:spcBef>
                <a:spcPts val="0"/>
              </a:spcBef>
              <a:buSzPts val="1800"/>
              <a:buChar char="●"/>
            </a:pPr>
            <a:r>
              <a:rPr lang="en-US" sz="1600" dirty="0"/>
              <a:t>Internships – PayPal, IBM</a:t>
            </a:r>
          </a:p>
          <a:p>
            <a:pPr marL="320040" lvl="0" indent="-205740">
              <a:buSzPts val="1800"/>
            </a:pPr>
            <a:r>
              <a:rPr lang="en-US" sz="1800" dirty="0"/>
              <a:t>The University of Texas at Austin</a:t>
            </a:r>
          </a:p>
          <a:p>
            <a:pPr marL="777240" lvl="1" indent="-205740">
              <a:spcBef>
                <a:spcPts val="0"/>
              </a:spcBef>
              <a:buSzPts val="1800"/>
              <a:buChar char="●"/>
            </a:pPr>
            <a:r>
              <a:rPr lang="en-US" sz="1600" dirty="0"/>
              <a:t>B.S. in Computer Science</a:t>
            </a:r>
          </a:p>
          <a:p>
            <a:pPr marL="320040" lvl="0" indent="-205740">
              <a:buSzPts val="1800"/>
            </a:pPr>
            <a:r>
              <a:rPr lang="en-US" sz="1800" dirty="0"/>
              <a:t>More info</a:t>
            </a:r>
          </a:p>
          <a:p>
            <a:pPr marL="777240" lvl="1" indent="-205740">
              <a:spcBef>
                <a:spcPts val="0"/>
              </a:spcBef>
              <a:buSzPts val="1800"/>
              <a:buChar char="●"/>
            </a:pPr>
            <a:r>
              <a:rPr lang="en-US" sz="1600" dirty="0">
                <a:hlinkClick r:id="rId3"/>
              </a:rPr>
              <a:t>linkedin.com/in/spencershadley/</a:t>
            </a:r>
            <a:endParaRPr lang="en-US" sz="1600" dirty="0"/>
          </a:p>
          <a:p>
            <a:pPr marL="777240" lvl="1" indent="-205740">
              <a:spcBef>
                <a:spcPts val="0"/>
              </a:spcBef>
              <a:buSzPts val="1800"/>
              <a:buChar char="●"/>
            </a:pPr>
            <a:r>
              <a:rPr lang="en-US" sz="1600" dirty="0">
                <a:hlinkClick r:id="rId4"/>
              </a:rPr>
              <a:t>github.com/spencer-shadley</a:t>
            </a:r>
            <a:endParaRPr lang="en-US" sz="16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02928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4067680081_2_16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2" name="Google Shape;1222;g4067680081_2_16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You will be frustrated in this course. It’s important to keep in mind that learning can feel like frustration.</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Scott story:</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Worked on a bug with another developer.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issue was crazy – expanded across our C#, Java, legacy C++, ancient JavaScript and TypeScript code.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We spent ~80 hours fixing it. (X2 because two developers)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When we finally found the issue and fixed it, we wrote 3 lines of code (~27 hours per line)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 was frustrating the entire time and felt like we were wasting our time.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Coming out of it I now understand significantly more about our C#, Java, C++, JavaScript and TypeScript code as well as how our </a:t>
            </a:r>
            <a:r>
              <a:rPr lang="en-US" sz="1100" b="0" i="0" u="none" strike="noStrike" cap="none" dirty="0" err="1">
                <a:solidFill>
                  <a:schemeClr val="dk1"/>
                </a:solidFill>
                <a:latin typeface="Calibri"/>
                <a:ea typeface="Calibri"/>
                <a:cs typeface="Calibri"/>
                <a:sym typeface="Calibri"/>
              </a:rPr>
              <a:t>oauth</a:t>
            </a:r>
            <a:r>
              <a:rPr lang="en-US" sz="1100" b="0" i="0" u="none" strike="noStrike" cap="none" dirty="0">
                <a:solidFill>
                  <a:schemeClr val="dk1"/>
                </a:solidFill>
                <a:latin typeface="Calibri"/>
                <a:ea typeface="Calibri"/>
                <a:cs typeface="Calibri"/>
                <a:sym typeface="Calibri"/>
              </a:rPr>
              <a:t> connections work.</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Now I’m seen as an “expert” in this area and am able to help people regularly in this same area and have been able to quickly write features around this area of the code.</a:t>
            </a:r>
            <a:endParaRPr sz="1100" b="0" i="0" u="none" strike="noStrike" cap="none" dirty="0">
              <a:solidFill>
                <a:schemeClr val="dk1"/>
              </a:solidFill>
              <a:latin typeface="Calibri"/>
              <a:ea typeface="Calibri"/>
              <a:cs typeface="Calibri"/>
              <a:sym typeface="Calibri"/>
            </a:endParaRPr>
          </a:p>
        </p:txBody>
      </p:sp>
      <p:sp>
        <p:nvSpPr>
          <p:cNvPr id="1223" name="Google Shape;1223;g4067680081_2_16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20</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4067680081_2_16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2" name="Google Shape;1222;g4067680081_2_16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It’s important as you continue through this program to recognize your accomplishments and celebrate them.</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This is one way to break imposter syndrome.</a:t>
            </a: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hlinkClick r:id="rId3"/>
              </a:rPr>
              <a:t>https://gfycat.com/optimalelaboratehoneybee</a:t>
            </a:r>
            <a:endParaRPr sz="1100" b="0" i="0" u="none" strike="noStrike" cap="none" dirty="0">
              <a:solidFill>
                <a:schemeClr val="dk1"/>
              </a:solidFill>
              <a:latin typeface="Calibri"/>
              <a:ea typeface="Calibri"/>
              <a:cs typeface="Calibri"/>
              <a:sym typeface="Calibri"/>
            </a:endParaRPr>
          </a:p>
        </p:txBody>
      </p:sp>
      <p:sp>
        <p:nvSpPr>
          <p:cNvPr id="1223" name="Google Shape;1223;g4067680081_2_16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2986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4067680081_2_19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3" name="Google Shape;1323;g4067680081_2_19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most important skill.</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It’s just googling. Or whatever search engine you prefer.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 might sound silly but this is the most important tool a developer has.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When you don’t know how to do something it’s likely that the Internet knows.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You actually do get better at googling things as you learn the right terminology to ask and which sites to consider.</a:t>
            </a:r>
            <a:endParaRPr lang="en" sz="1100" b="0" i="0" u="none" strike="noStrike" cap="none" dirty="0">
              <a:solidFill>
                <a:schemeClr val="dk1"/>
              </a:solidFill>
              <a:latin typeface="Calibri"/>
              <a:ea typeface="Calibri"/>
              <a:cs typeface="Calibri"/>
              <a:sym typeface="Calibri"/>
            </a:endParaRPr>
          </a:p>
          <a:p>
            <a:pPr marL="6350" marR="0" lvl="0" indent="0" algn="l" rtl="0">
              <a:spcBef>
                <a:spcPts val="0"/>
              </a:spcBef>
              <a:spcAft>
                <a:spcPts val="0"/>
              </a:spcAft>
              <a:buClr>
                <a:schemeClr val="dk1"/>
              </a:buClr>
              <a:buSzPts val="1100"/>
              <a:buFont typeface="Calibri"/>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dirty="0">
                <a:solidFill>
                  <a:schemeClr val="dk1"/>
                </a:solidFill>
                <a:latin typeface="Calibri"/>
                <a:ea typeface="Calibri"/>
                <a:cs typeface="Calibri"/>
                <a:sym typeface="Calibri"/>
              </a:rPr>
              <a:t>shutterstock_653127499</a:t>
            </a:r>
            <a:endParaRPr dirty="0">
              <a:solidFill>
                <a:schemeClr val="dk1"/>
              </a:solidFill>
              <a:latin typeface="Calibri"/>
              <a:ea typeface="Calibri"/>
              <a:cs typeface="Calibri"/>
              <a:sym typeface="Calibri"/>
            </a:endParaRPr>
          </a:p>
        </p:txBody>
      </p:sp>
      <p:sp>
        <p:nvSpPr>
          <p:cNvPr id="1324" name="Google Shape;1324;g4067680081_2_19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22</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4067680081_2_20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1" name="Google Shape;1331;g4067680081_2_20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Any questions before we move on to the course structure?</a:t>
            </a:r>
            <a:endParaRPr sz="1100" b="0" i="0" u="none" strike="noStrike" cap="none" dirty="0">
              <a:solidFill>
                <a:schemeClr val="dk1"/>
              </a:solidFill>
              <a:latin typeface="Calibri"/>
              <a:ea typeface="Calibri"/>
              <a:cs typeface="Calibri"/>
              <a:sym typeface="Calibri"/>
            </a:endParaRPr>
          </a:p>
        </p:txBody>
      </p:sp>
      <p:sp>
        <p:nvSpPr>
          <p:cNvPr id="1332" name="Google Shape;1332;g4067680081_2_20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23</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400050" indent="-285750">
              <a:buSzPts val="1800"/>
            </a:pPr>
            <a:r>
              <a:rPr lang="en-US" sz="1100" dirty="0"/>
              <a:t>24 weeks</a:t>
            </a:r>
          </a:p>
          <a:p>
            <a:pPr marL="400050" indent="-285750">
              <a:buSzPts val="1800"/>
            </a:pPr>
            <a:r>
              <a:rPr lang="en-US" sz="1100" dirty="0"/>
              <a:t>Each week builds on the previous</a:t>
            </a: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751503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400050" indent="-285750">
              <a:buSzPts val="1800"/>
            </a:pPr>
            <a:endParaRPr lang="en-US" sz="1100" dirty="0"/>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76661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400050" indent="-285750">
              <a:buSzPts val="1800"/>
            </a:pPr>
            <a:endParaRPr lang="en-US" sz="1100" dirty="0"/>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958789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4067680081_2_2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7" name="Google Shape;1337;g4067680081_2_2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first few weeks are much more presentation heavy. It will become more focused on code as we go.</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Each lecture will be live on </a:t>
            </a:r>
            <a:r>
              <a:rPr lang="en-US" sz="1100" b="0" i="0" u="none" strike="noStrike" cap="none" dirty="0" err="1">
                <a:solidFill>
                  <a:schemeClr val="dk1"/>
                </a:solidFill>
                <a:latin typeface="Calibri"/>
                <a:ea typeface="Calibri"/>
                <a:cs typeface="Calibri"/>
                <a:sym typeface="Calibri"/>
              </a:rPr>
              <a:t>Panopto</a:t>
            </a:r>
            <a:r>
              <a:rPr lang="en-US" sz="1100" b="0" i="0" u="none" strike="noStrike" cap="none" dirty="0">
                <a:solidFill>
                  <a:schemeClr val="dk1"/>
                </a:solidFill>
                <a:latin typeface="Calibri"/>
                <a:ea typeface="Calibri"/>
                <a:cs typeface="Calibri"/>
                <a:sym typeface="Calibri"/>
              </a:rPr>
              <a:t> if you need remote access. Link will be posted in #remote channel</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Questions?</a:t>
            </a:r>
            <a:endParaRPr lang="en-US"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338" name="Google Shape;1338;g4067680081_2_2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27</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4067680081_2_14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4" name="Google Shape;1204;g4067680081_2_14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Mention we will be keeping track of the house cup</a:t>
            </a:r>
            <a:endParaRPr sz="1100" b="0" i="0" u="none" strike="noStrike" cap="none" dirty="0">
              <a:solidFill>
                <a:schemeClr val="dk1"/>
              </a:solidFill>
              <a:latin typeface="Calibri"/>
              <a:ea typeface="Calibri"/>
              <a:cs typeface="Calibri"/>
              <a:sym typeface="Calibri"/>
            </a:endParaRPr>
          </a:p>
        </p:txBody>
      </p:sp>
      <p:sp>
        <p:nvSpPr>
          <p:cNvPr id="1205" name="Google Shape;1205;g4067680081_2_14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28</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734587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g4067680081_2_22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5" name="Google Shape;1365;g4067680081_2_22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You should have received a link to the prework (Slack and email.)</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We’re going to spend some time checking that everyone has everything installed from the pre-work and go around the room helping people who are having trouble.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If you got everything installed, spend this time helping your neighbors. This should be your habit – try asking for help from your neighbors before going to a TA.</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Let’s go through what you should have installed.</a:t>
            </a:r>
            <a:endParaRPr lang="en" sz="1100" b="0" i="0" u="none" strike="noStrike" cap="none" dirty="0">
              <a:solidFill>
                <a:schemeClr val="dk1"/>
              </a:solidFill>
              <a:latin typeface="Calibri"/>
              <a:ea typeface="Calibri"/>
              <a:cs typeface="Calibri"/>
              <a:sym typeface="Calibri"/>
            </a:endParaRPr>
          </a:p>
        </p:txBody>
      </p:sp>
      <p:sp>
        <p:nvSpPr>
          <p:cNvPr id="1366" name="Google Shape;1366;g4067680081_2_22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29</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320040" indent="-205740">
              <a:buSzPts val="1800"/>
            </a:pPr>
            <a:r>
              <a:rPr lang="en-US" sz="1800" dirty="0"/>
              <a:t>Japan is awesome</a:t>
            </a:r>
          </a:p>
          <a:p>
            <a:pPr marL="320040" indent="-205740">
              <a:buSzPts val="1800"/>
            </a:pPr>
            <a:r>
              <a:rPr lang="en-US" sz="1800" dirty="0"/>
              <a:t>I love anime</a:t>
            </a:r>
            <a:endParaRPr lang="en-US" sz="16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38342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g4067680081_2_23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1" name="Google Shape;1371;g4067680081_2_23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Slack – please include an actual picture of yourself as your avatar</a:t>
            </a:r>
            <a:endParaRPr sz="1100" b="0" i="0" u="none" strike="noStrike" cap="none" dirty="0">
              <a:solidFill>
                <a:schemeClr val="dk1"/>
              </a:solidFill>
              <a:latin typeface="Calibri"/>
              <a:ea typeface="Calibri"/>
              <a:cs typeface="Calibri"/>
              <a:sym typeface="Calibri"/>
            </a:endParaRPr>
          </a:p>
        </p:txBody>
      </p:sp>
      <p:sp>
        <p:nvSpPr>
          <p:cNvPr id="1372" name="Google Shape;1372;g4067680081_2_23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30</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g4067680081_2_23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6" name="Google Shape;1386;g4067680081_2_23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387" name="Google Shape;1387;g4067680081_2_23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31</a:t>
            </a:fld>
            <a:endParaRPr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Google Shape;1410;g4067680081_2_24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411" name="Google Shape;1411;g4067680081_2_24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4067680081_2_25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6" name="Google Shape;1416;g4067680081_2_25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1" i="0" u="none" strike="noStrike" cap="none" dirty="0">
                <a:solidFill>
                  <a:schemeClr val="dk1"/>
                </a:solidFill>
                <a:latin typeface="Calibri"/>
                <a:ea typeface="Calibri"/>
                <a:cs typeface="Calibri"/>
                <a:sym typeface="Calibri"/>
              </a:rPr>
              <a:t>Ask students</a:t>
            </a:r>
            <a:r>
              <a:rPr lang="en-US" sz="1100" b="0" i="0" u="none" strike="noStrike" cap="none" dirty="0">
                <a:solidFill>
                  <a:schemeClr val="dk1"/>
                </a:solidFill>
                <a:latin typeface="Calibri"/>
                <a:ea typeface="Calibri"/>
                <a:cs typeface="Calibri"/>
                <a:sym typeface="Calibri"/>
              </a:rPr>
              <a:t>: </a:t>
            </a:r>
            <a:r>
              <a:rPr lang="en" sz="1100" b="0" i="0" u="none" strike="noStrike" cap="none" dirty="0">
                <a:solidFill>
                  <a:schemeClr val="dk1"/>
                </a:solidFill>
                <a:latin typeface="Calibri"/>
                <a:ea typeface="Calibri"/>
                <a:cs typeface="Calibri"/>
                <a:sym typeface="Calibri"/>
              </a:rPr>
              <a:t>So what </a:t>
            </a:r>
            <a:r>
              <a:rPr lang="en-US" sz="1100" b="0" i="0" u="none" strike="noStrike" cap="none" dirty="0">
                <a:solidFill>
                  <a:schemeClr val="dk1"/>
                </a:solidFill>
                <a:latin typeface="Calibri"/>
                <a:ea typeface="Calibri"/>
                <a:cs typeface="Calibri"/>
                <a:sym typeface="Calibri"/>
              </a:rPr>
              <a:t>do you think</a:t>
            </a:r>
            <a:r>
              <a:rPr lang="en" sz="1100" b="0" i="0" u="none" strike="noStrike" cap="none" dirty="0">
                <a:solidFill>
                  <a:schemeClr val="dk1"/>
                </a:solidFill>
                <a:latin typeface="Calibri"/>
                <a:ea typeface="Calibri"/>
                <a:cs typeface="Calibri"/>
                <a:sym typeface="Calibri"/>
              </a:rPr>
              <a:t> it mean</a:t>
            </a:r>
            <a:r>
              <a:rPr lang="en-US" sz="1100" b="0" i="0" u="none" strike="noStrike" cap="none" dirty="0">
                <a:solidFill>
                  <a:schemeClr val="dk1"/>
                </a:solidFill>
                <a:latin typeface="Calibri"/>
                <a:ea typeface="Calibri"/>
                <a:cs typeface="Calibri"/>
                <a:sym typeface="Calibri"/>
              </a:rPr>
              <a:t>s</a:t>
            </a:r>
            <a:r>
              <a:rPr lang="en" sz="1100" b="0" i="0" u="none" strike="noStrike" cap="none" dirty="0">
                <a:solidFill>
                  <a:schemeClr val="dk1"/>
                </a:solidFill>
                <a:latin typeface="Calibri"/>
                <a:ea typeface="Calibri"/>
                <a:cs typeface="Calibri"/>
                <a:sym typeface="Calibri"/>
              </a:rPr>
              <a:t> to be a “full stack developer?”</a:t>
            </a:r>
            <a:endParaRPr sz="1100" b="0" i="0" u="none" strike="noStrike" cap="none" dirty="0">
              <a:solidFill>
                <a:schemeClr val="dk1"/>
              </a:solidFill>
              <a:latin typeface="Calibri"/>
              <a:ea typeface="Calibri"/>
              <a:cs typeface="Calibri"/>
              <a:sym typeface="Calibri"/>
            </a:endParaRPr>
          </a:p>
        </p:txBody>
      </p:sp>
      <p:sp>
        <p:nvSpPr>
          <p:cNvPr id="1417" name="Google Shape;1417;g4067680081_2_25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33</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dirty="0">
                <a:hlinkClick r:id="rId3"/>
              </a:rPr>
              <a:t>http://www.teclogiq.com/images/fullstack-development.png</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398571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4067680081_2_25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3" name="Google Shape;1423;g4067680081_2_25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Displaying YouTube required several things to come together:</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front-end</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back-end</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 database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front-end is what you see and what you interact with. The front-end is in charge of the user interface, where and how to put things. How to handle user interaction.</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backend empowers the front-end, it tells the front-end which videos and what data to display. It has the logic for which underlying data should be used.</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database stores information – video upload date, view count, the video itself, etc.</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database stores data that could be shown,</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back-end chooses which data to show,</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front-end chooses how to show that data.</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Does that make sense? Can I get a fist-to-five?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If low, ask a student for another site to try.</a:t>
            </a: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endParaRPr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r>
              <a:rPr lang="en" dirty="0">
                <a:solidFill>
                  <a:schemeClr val="dk1"/>
                </a:solidFill>
                <a:latin typeface="Calibri"/>
                <a:ea typeface="Calibri"/>
                <a:cs typeface="Calibri"/>
                <a:sym typeface="Calibri"/>
              </a:rPr>
              <a:t>shutterstock_1024261021</a:t>
            </a:r>
            <a:endParaRPr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endParaRPr dirty="0">
              <a:solidFill>
                <a:schemeClr val="dk1"/>
              </a:solidFill>
              <a:latin typeface="Calibri"/>
              <a:ea typeface="Calibri"/>
              <a:cs typeface="Calibri"/>
              <a:sym typeface="Calibri"/>
            </a:endParaRPr>
          </a:p>
        </p:txBody>
      </p:sp>
      <p:sp>
        <p:nvSpPr>
          <p:cNvPr id="1424" name="Google Shape;1424;g4067680081_2_25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35</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g4b83b31264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1" name="Google Shape;1431;g4b83b31264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US" dirty="0">
                <a:solidFill>
                  <a:schemeClr val="dk1"/>
                </a:solidFill>
                <a:latin typeface="Calibri"/>
                <a:ea typeface="Calibri"/>
                <a:cs typeface="Calibri"/>
                <a:sym typeface="Calibri"/>
              </a:rPr>
              <a:t>You don’t need to understand all of this just yet.</a:t>
            </a:r>
          </a:p>
          <a:p>
            <a:pPr marL="0" lvl="0" indent="0" algn="l" rtl="0">
              <a:spcBef>
                <a:spcPts val="0"/>
              </a:spcBef>
              <a:spcAft>
                <a:spcPts val="0"/>
              </a:spcAft>
              <a:buClr>
                <a:schemeClr val="dk1"/>
              </a:buClr>
              <a:buFont typeface="Arial"/>
              <a:buNone/>
            </a:pPr>
            <a:endParaRPr lang="en-US" dirty="0">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US" dirty="0">
                <a:solidFill>
                  <a:schemeClr val="dk1"/>
                </a:solidFill>
                <a:latin typeface="Calibri"/>
                <a:ea typeface="Calibri"/>
                <a:cs typeface="Calibri"/>
                <a:sym typeface="Calibri"/>
              </a:rPr>
              <a:t>This is just an idea of how each system interacts with each other.</a:t>
            </a:r>
            <a:endParaRPr lang="en" dirty="0">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endParaRPr lang="en" dirty="0">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 dirty="0">
                <a:solidFill>
                  <a:schemeClr val="dk1"/>
                </a:solidFill>
                <a:latin typeface="Calibri"/>
                <a:ea typeface="Calibri"/>
                <a:cs typeface="Calibri"/>
                <a:sym typeface="Calibri"/>
              </a:rPr>
              <a:t>Websites today are all about reading code for these components – “front-end” and “back-end”</a:t>
            </a:r>
            <a:endParaRPr dirty="0">
              <a:solidFill>
                <a:schemeClr val="dk1"/>
              </a:solidFill>
              <a:latin typeface="Calibri"/>
              <a:ea typeface="Calibri"/>
              <a:cs typeface="Calibri"/>
              <a:sym typeface="Calibri"/>
            </a:endParaRPr>
          </a:p>
          <a:p>
            <a:pPr marL="0" lvl="0" indent="0" algn="l" rtl="0">
              <a:spcBef>
                <a:spcPts val="0"/>
              </a:spcBef>
              <a:spcAft>
                <a:spcPts val="0"/>
              </a:spcAft>
              <a:buNone/>
            </a:pPr>
            <a:endParaRPr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154140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4067680081_2_30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00" name="Google Shape;1600;g4067680081_2_30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4067680081_2_30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5" name="Google Shape;1605;g4067680081_2_30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What you are probably used to seeing on your computer is a GUI representation of your computer.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terminal exposes what’s really happening and gives you full control over your computer.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 folder is a way to visually represent a directory. The directory is what’s actually on your computer.</a:t>
            </a:r>
            <a:endParaRPr sz="1300" dirty="0"/>
          </a:p>
        </p:txBody>
      </p:sp>
      <p:sp>
        <p:nvSpPr>
          <p:cNvPr id="1606" name="Google Shape;1606;g4067680081_2_30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38</a:t>
            </a:fld>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g4067680081_2_3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2" name="Google Shape;1612;g4067680081_2_3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So let’s run through a couple of examples.</a:t>
            </a:r>
            <a:endParaRPr sz="1300"/>
          </a:p>
        </p:txBody>
      </p:sp>
      <p:sp>
        <p:nvSpPr>
          <p:cNvPr id="1613" name="Google Shape;1613;g4067680081_2_3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39</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320040" indent="-205740">
              <a:buSzPts val="1800"/>
            </a:pPr>
            <a:r>
              <a:rPr lang="en-US" sz="1800" dirty="0"/>
              <a:t>Wasn’t allowed to use a computer</a:t>
            </a:r>
          </a:p>
          <a:p>
            <a:pPr marL="320040" indent="-205740">
              <a:buSzPts val="1800"/>
            </a:pPr>
            <a:r>
              <a:rPr lang="en-US" sz="1800" dirty="0"/>
              <a:t>CS 1 in high school</a:t>
            </a:r>
          </a:p>
          <a:p>
            <a:pPr marL="320040" indent="-205740">
              <a:buSzPts val="1800"/>
            </a:pPr>
            <a:r>
              <a:rPr lang="en-US" sz="1800" dirty="0"/>
              <a:t>Android development</a:t>
            </a:r>
          </a:p>
          <a:p>
            <a:pPr marL="320040" indent="-205740">
              <a:buSzPts val="1800"/>
            </a:pPr>
            <a:r>
              <a:rPr lang="en-US" sz="1800" dirty="0"/>
              <a:t>Developed curriculum</a:t>
            </a:r>
          </a:p>
          <a:p>
            <a:pPr marL="320040" indent="-205740">
              <a:buSzPts val="1800"/>
            </a:pPr>
            <a:r>
              <a:rPr lang="en-US" sz="1800" dirty="0"/>
              <a:t>UT</a:t>
            </a:r>
          </a:p>
          <a:p>
            <a:pPr marL="320040" indent="-205740">
              <a:buSzPts val="1800"/>
            </a:pPr>
            <a:r>
              <a:rPr lang="en-US" sz="1800" dirty="0"/>
              <a:t>Bizler</a:t>
            </a:r>
          </a:p>
          <a:p>
            <a:pPr marL="320040" indent="-205740">
              <a:buSzPts val="1800"/>
            </a:pPr>
            <a:r>
              <a:rPr lang="en-US" sz="1800" dirty="0"/>
              <a:t>Tableau</a:t>
            </a:r>
            <a:endParaRPr lang="en-US" sz="16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hlinkClick r:id="rId3"/>
              </a:rPr>
              <a:t>http://clipart-library.com/clipart/1203829.htm</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659982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g4067680081_2_31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5" name="Google Shape;1625;g4067680081_2_31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lvl="0" indent="0" algn="l" rtl="0">
              <a:spcBef>
                <a:spcPts val="0"/>
              </a:spcBef>
              <a:spcAft>
                <a:spcPts val="0"/>
              </a:spcAft>
              <a:buNone/>
            </a:pPr>
            <a:r>
              <a:rPr lang="en-US" dirty="0"/>
              <a:t>TAs: Slack out the activity</a:t>
            </a:r>
          </a:p>
        </p:txBody>
      </p:sp>
      <p:sp>
        <p:nvSpPr>
          <p:cNvPr id="1626" name="Google Shape;1626;g4067680081_2_31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40</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4ed86f4eb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4ed86f4eb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first activity!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often send out an activity for everyone to work 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will walk around helping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hlinkClick r:id="rId3"/>
              </a:rPr>
              <a:t>12 minute timer https://www.google.com/search?q=12+minute+timer&amp;rlz=1C1CHBF_enUS737US737&amp;oq=12+minute&amp;aqs=chrome.0.0j69i57j0l4.2145j0j1&amp;sourceid=chrome&amp;ie=UTF-8</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4067680081_2_32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2" name="Google Shape;1642;g4067680081_2_32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43" name="Google Shape;1643;g4067680081_2_32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42</a:t>
            </a:fld>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Ask the class if they found any cool new commands we didn’t cover</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226690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9799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p:cNvGrpSpPr/>
        <p:nvPr/>
      </p:nvGrpSpPr>
      <p:grpSpPr>
        <a:xfrm>
          <a:off x="0" y="0"/>
          <a:ext cx="0" cy="0"/>
          <a:chOff x="0" y="0"/>
          <a:chExt cx="0" cy="0"/>
        </a:xfrm>
      </p:grpSpPr>
      <p:sp>
        <p:nvSpPr>
          <p:cNvPr id="1664" name="Google Shape;1664;g4067680081_2_33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5" name="Google Shape;1665;g4067680081_2_33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dirty="0">
                <a:solidFill>
                  <a:schemeClr val="dk1"/>
                </a:solidFill>
                <a:latin typeface="Calibri"/>
                <a:ea typeface="Calibri"/>
                <a:cs typeface="Calibri"/>
                <a:sym typeface="Calibri"/>
              </a:rPr>
              <a:t>https://media0.giphy.com/media/3o6ZtdLTaO5oidSO3u/source.gif</a:t>
            </a:r>
            <a:endParaRPr dirty="0">
              <a:solidFill>
                <a:schemeClr val="dk1"/>
              </a:solidFill>
              <a:latin typeface="Calibri"/>
              <a:ea typeface="Calibri"/>
              <a:cs typeface="Calibri"/>
              <a:sym typeface="Calibri"/>
            </a:endParaRPr>
          </a:p>
        </p:txBody>
      </p:sp>
      <p:sp>
        <p:nvSpPr>
          <p:cNvPr id="1666" name="Google Shape;1666;g4067680081_2_33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45</a:t>
            </a:fld>
            <a:endParaRPr sz="12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4067680081_2_34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3" name="Google Shape;1673;g4067680081_2_34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Now that you can create files from the terminal, let’s create </a:t>
            </a:r>
            <a:r>
              <a:rPr lang="en-US" sz="1100" b="0" i="0" u="none" strike="noStrike" cap="none" dirty="0">
                <a:solidFill>
                  <a:schemeClr val="dk1"/>
                </a:solidFill>
                <a:latin typeface="Calibri"/>
                <a:ea typeface="Calibri"/>
                <a:cs typeface="Calibri"/>
                <a:sym typeface="Calibri"/>
              </a:rPr>
              <a:t>an HTML file </a:t>
            </a:r>
            <a:r>
              <a:rPr lang="en" sz="1100" b="0" i="0" u="none" strike="noStrike" cap="none" dirty="0">
                <a:solidFill>
                  <a:schemeClr val="dk1"/>
                </a:solidFill>
                <a:latin typeface="Calibri"/>
                <a:ea typeface="Calibri"/>
                <a:cs typeface="Calibri"/>
                <a:sym typeface="Calibri"/>
              </a:rPr>
              <a:t>and write some HTML.</a:t>
            </a:r>
          </a:p>
          <a:p>
            <a:pPr marL="0" marR="0" lvl="0" indent="0" algn="l" rtl="0">
              <a:spcBef>
                <a:spcPts val="0"/>
              </a:spcBef>
              <a:spcAft>
                <a:spcPts val="0"/>
              </a:spcAft>
              <a:buNone/>
            </a:pPr>
            <a:endParaRPr lang="en" sz="1100" b="0" i="0" u="none" strike="noStrike" cap="none" dirty="0">
              <a:solidFill>
                <a:schemeClr val="dk1"/>
              </a:solidFill>
              <a:latin typeface="Calibri"/>
              <a:cs typeface="Calibri"/>
              <a:sym typeface="Calibri"/>
            </a:endParaRPr>
          </a:p>
        </p:txBody>
      </p:sp>
      <p:sp>
        <p:nvSpPr>
          <p:cNvPr id="1674" name="Google Shape;1674;g4067680081_2_34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46</a:t>
            </a:fld>
            <a:endParaRPr sz="12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g4067680081_2_3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2" name="Google Shape;1612;g4067680081_2_3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1" i="0" u="none" strike="noStrike" cap="none" dirty="0">
                <a:solidFill>
                  <a:schemeClr val="dk1"/>
                </a:solidFill>
                <a:latin typeface="Calibri"/>
                <a:cs typeface="Calibri"/>
                <a:sym typeface="Calibri"/>
              </a:rPr>
              <a:t>Instructor Do: </a:t>
            </a:r>
            <a:r>
              <a:rPr lang="en-US" sz="1100" b="0" i="0" u="none" strike="noStrike" cap="none" dirty="0">
                <a:solidFill>
                  <a:schemeClr val="dk1"/>
                </a:solidFill>
                <a:latin typeface="Calibri"/>
                <a:cs typeface="Calibri"/>
                <a:sym typeface="Calibri"/>
              </a:rPr>
              <a:t>Do the activity for creating an html page</a:t>
            </a:r>
            <a:endParaRPr lang="en-US" sz="1300" dirty="0"/>
          </a:p>
        </p:txBody>
      </p:sp>
      <p:sp>
        <p:nvSpPr>
          <p:cNvPr id="1613" name="Google Shape;1613;g4067680081_2_3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47</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341809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Markup history – started with people adding information in the margins and drawing on the paper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Computer can’t understand arrows and underlines – had to be standardized</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48</a:t>
            </a:fld>
            <a:endParaRPr sz="1200">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g4067680081_2_35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6" name="Google Shape;1696;g4067680081_2_35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Images from :</a:t>
            </a:r>
          </a:p>
          <a:p>
            <a:pPr marL="0" marR="0" lvl="0" indent="0" algn="l" rtl="0">
              <a:spcBef>
                <a:spcPts val="0"/>
              </a:spcBef>
              <a:spcAft>
                <a:spcPts val="0"/>
              </a:spcAft>
              <a:buNone/>
            </a:pPr>
            <a:r>
              <a:rPr lang="en-US" dirty="0">
                <a:hlinkClick r:id="rId3"/>
              </a:rPr>
              <a:t>https://developer.mozilla.org/en-US/docs/Learn/HTML/Introduction_to_HTML/Getting_started</a:t>
            </a:r>
            <a:endParaRPr lang="en-US" dirty="0"/>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And</a:t>
            </a:r>
          </a:p>
          <a:p>
            <a:pPr marL="0" marR="0" lvl="0" indent="0" algn="l" rtl="0">
              <a:spcBef>
                <a:spcPts val="0"/>
              </a:spcBef>
              <a:spcAft>
                <a:spcPts val="0"/>
              </a:spcAft>
              <a:buNone/>
            </a:pPr>
            <a:r>
              <a:rPr lang="en-US" dirty="0">
                <a:hlinkClick r:id="rId4"/>
              </a:rPr>
              <a:t>https://www.w3schools.com/html/html_intro.asp</a:t>
            </a:r>
            <a:endParaRPr sz="1100" b="0" i="0" u="none" strike="noStrike" cap="none" dirty="0">
              <a:solidFill>
                <a:schemeClr val="dk1"/>
              </a:solidFill>
              <a:latin typeface="Calibri"/>
              <a:ea typeface="Calibri"/>
              <a:cs typeface="Calibri"/>
              <a:sym typeface="Calibri"/>
            </a:endParaRPr>
          </a:p>
        </p:txBody>
      </p:sp>
      <p:sp>
        <p:nvSpPr>
          <p:cNvPr id="1697" name="Google Shape;1697;g4067680081_2_35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49</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70499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320040" indent="-205740">
              <a:buSzPts val="1800"/>
            </a:pPr>
            <a:r>
              <a:rPr lang="en-US" sz="1800" dirty="0"/>
              <a:t>Spicy food eater</a:t>
            </a:r>
          </a:p>
          <a:p>
            <a:pPr marL="320040" indent="-205740">
              <a:buSzPts val="1800"/>
            </a:pPr>
            <a:r>
              <a:rPr lang="en-US" sz="1800" b="0" i="0" u="none" strike="noStrike" cap="none" dirty="0">
                <a:solidFill>
                  <a:schemeClr val="dk1"/>
                </a:solidFill>
                <a:latin typeface="Calibri"/>
                <a:ea typeface="Calibri"/>
                <a:cs typeface="Calibri"/>
                <a:sym typeface="Calibri"/>
              </a:rPr>
              <a:t>Already in other slides</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898974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Google Shape;1688;g4ed86f4eb1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9" name="Google Shape;1689;g4ed86f4eb1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g4067680081_2_354: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6" name="Google Shape;1696;g4067680081_2_35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697" name="Google Shape;1697;g4067680081_2_35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440030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g4067680081_2_36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2" name="Google Shape;1712;g4067680081_2_36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Fist to five</a:t>
            </a:r>
            <a:endParaRPr sz="1100" b="0" i="0" u="none" strike="noStrike" cap="none" dirty="0">
              <a:solidFill>
                <a:schemeClr val="dk1"/>
              </a:solidFill>
              <a:latin typeface="Calibri"/>
              <a:ea typeface="Calibri"/>
              <a:cs typeface="Calibri"/>
              <a:sym typeface="Calibri"/>
            </a:endParaRPr>
          </a:p>
        </p:txBody>
      </p:sp>
      <p:sp>
        <p:nvSpPr>
          <p:cNvPr id="1713" name="Google Shape;1713;g4067680081_2_36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52</a:t>
            </a:fld>
            <a:endParaRPr sz="12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8"/>
        <p:cNvGrpSpPr/>
        <p:nvPr/>
      </p:nvGrpSpPr>
      <p:grpSpPr>
        <a:xfrm>
          <a:off x="0" y="0"/>
          <a:ext cx="0" cy="0"/>
          <a:chOff x="0" y="0"/>
          <a:chExt cx="0" cy="0"/>
        </a:xfrm>
      </p:grpSpPr>
      <p:sp>
        <p:nvSpPr>
          <p:cNvPr id="1719" name="Google Shape;1719;g4067680081_2_37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720" name="Google Shape;1720;g4067680081_2_37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8"/>
        <p:cNvGrpSpPr/>
        <p:nvPr/>
      </p:nvGrpSpPr>
      <p:grpSpPr>
        <a:xfrm>
          <a:off x="0" y="0"/>
          <a:ext cx="0" cy="0"/>
          <a:chOff x="0" y="0"/>
          <a:chExt cx="0" cy="0"/>
        </a:xfrm>
      </p:grpSpPr>
      <p:sp>
        <p:nvSpPr>
          <p:cNvPr id="1719" name="Google Shape;1719;g4067680081_2_37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720" name="Google Shape;1720;g4067680081_2_37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04329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4"/>
        <p:cNvGrpSpPr/>
        <p:nvPr/>
      </p:nvGrpSpPr>
      <p:grpSpPr>
        <a:xfrm>
          <a:off x="0" y="0"/>
          <a:ext cx="0" cy="0"/>
          <a:chOff x="0" y="0"/>
          <a:chExt cx="0" cy="0"/>
        </a:xfrm>
      </p:grpSpPr>
      <p:sp>
        <p:nvSpPr>
          <p:cNvPr id="1725" name="Google Shape;1725;g4067680081_2_37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6" name="Google Shape;1726;g4067680081_2_37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727" name="Google Shape;1727;g4067680081_2_37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55</a:t>
            </a:fld>
            <a:endParaRPr sz="1200">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g4067680081_2_36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2" name="Google Shape;1712;g4067680081_2_36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713" name="Google Shape;1713;g4067680081_2_36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50622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400050" indent="-285750">
              <a:buSzPts val="1800"/>
            </a:pPr>
            <a:endParaRPr lang="en-US" sz="1100" dirty="0"/>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5040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400050" indent="-285750">
              <a:buSzPts val="1800"/>
            </a:pPr>
            <a:r>
              <a:rPr lang="en-US" sz="1100" dirty="0"/>
              <a:t>What’s your name?</a:t>
            </a:r>
          </a:p>
          <a:p>
            <a:pPr marL="400050" indent="-285750">
              <a:buSzPts val="1800"/>
            </a:pPr>
            <a:r>
              <a:rPr lang="en-US" sz="1100" dirty="0"/>
              <a:t>What’s your background (career, education, etc.)?</a:t>
            </a:r>
          </a:p>
          <a:p>
            <a:pPr marL="400050" indent="-285750">
              <a:buSzPts val="1800"/>
            </a:pPr>
            <a:r>
              <a:rPr lang="en-US" sz="1100" dirty="0"/>
              <a:t>What motivated you to take this Bootcamp?</a:t>
            </a:r>
          </a:p>
          <a:p>
            <a:pPr marL="400050" indent="-285750">
              <a:buSzPts val="1800"/>
            </a:pPr>
            <a:r>
              <a:rPr lang="en-US" sz="1100" dirty="0"/>
              <a:t>If you were the eighth dwarf, what would your name be?</a:t>
            </a:r>
          </a:p>
          <a:p>
            <a:pPr marL="400050" indent="-285750">
              <a:buSzPts val="1800"/>
            </a:pPr>
            <a:r>
              <a:rPr lang="en-US" sz="1100" dirty="0"/>
              <a:t>What house would you be sorted into at Hogwarts?</a:t>
            </a:r>
            <a:endParaRPr lang="en-US" sz="1100" b="0" i="0" u="none" strike="noStrike" cap="none" dirty="0">
              <a:solidFill>
                <a:schemeClr val="dk1"/>
              </a:solidFill>
              <a:latin typeface="Calibri"/>
              <a:cs typeface="Calibri"/>
              <a:sym typeface="Calibri"/>
            </a:endParaRPr>
          </a:p>
          <a:p>
            <a:pPr marL="400050" indent="-285750">
              <a:buSzPts val="1800"/>
            </a:pPr>
            <a:r>
              <a:rPr lang="en-US" sz="1100" b="0" i="0" u="none" strike="noStrike" cap="none" dirty="0">
                <a:solidFill>
                  <a:schemeClr val="dk1"/>
                </a:solidFill>
                <a:latin typeface="Calibri"/>
                <a:cs typeface="Calibri"/>
                <a:sym typeface="Calibri"/>
              </a:rPr>
              <a:t>Hobby</a:t>
            </a:r>
            <a:endParaRPr lang="en-US" sz="1100" dirty="0"/>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41187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4067680081_2_2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7" name="Google Shape;1337;g4067680081_2_2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dirty="0">
                <a:solidFill>
                  <a:schemeClr val="dk1"/>
                </a:solidFill>
                <a:latin typeface="Calibri"/>
                <a:ea typeface="Calibri"/>
                <a:cs typeface="Calibri"/>
                <a:sym typeface="Calibri"/>
              </a:rPr>
              <a:t>Here’s what our days will look like.</a:t>
            </a:r>
            <a:endParaRPr sz="1300" dirty="0"/>
          </a:p>
          <a:p>
            <a:pPr marL="0" marR="0" lvl="0" indent="0" algn="l" rtl="0">
              <a:lnSpc>
                <a:spcPct val="100000"/>
              </a:lnSpc>
              <a:spcBef>
                <a:spcPts val="0"/>
              </a:spcBef>
              <a:spcAft>
                <a:spcPts val="0"/>
              </a:spcAft>
              <a:buClr>
                <a:schemeClr val="dk1"/>
              </a:buClr>
              <a:buSzPts val="1100"/>
              <a:buFont typeface="Calibri"/>
              <a:buNone/>
            </a:pPr>
            <a:endParaRPr sz="11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Calibri"/>
              <a:buNone/>
            </a:pPr>
            <a:r>
              <a:rPr lang="en" sz="1100" b="0" i="0" u="none" strike="noStrike" cap="none" dirty="0">
                <a:solidFill>
                  <a:schemeClr val="dk1"/>
                </a:solidFill>
                <a:latin typeface="Calibri"/>
                <a:ea typeface="Calibri"/>
                <a:cs typeface="Calibri"/>
                <a:sym typeface="Calibri"/>
              </a:rPr>
              <a:t>Question: How do you learn to code? (NEXT)</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338" name="Google Shape;1338;g4067680081_2_2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8</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03918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4067680081_2_5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0" name="Google Shape;1100;g4067680081_2_5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01" name="Google Shape;1101;g4067680081_2_5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9</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53"/>
        <p:cNvGrpSpPr/>
        <p:nvPr/>
      </p:nvGrpSpPr>
      <p:grpSpPr>
        <a:xfrm>
          <a:off x="0" y="0"/>
          <a:ext cx="0" cy="0"/>
          <a:chOff x="0" y="0"/>
          <a:chExt cx="0" cy="0"/>
        </a:xfrm>
      </p:grpSpPr>
      <p:pic>
        <p:nvPicPr>
          <p:cNvPr id="54" name="Google Shape;54;p1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5" name="Google Shape;55;p1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58" name="Google Shape;58;p1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 name="Google Shape;59;p1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1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61" name="Google Shape;61;p15"/>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62" name="Google Shape;62;p15"/>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63"/>
        <p:cNvGrpSpPr/>
        <p:nvPr/>
      </p:nvGrpSpPr>
      <p:grpSpPr>
        <a:xfrm>
          <a:off x="0" y="0"/>
          <a:ext cx="0" cy="0"/>
          <a:chOff x="0" y="0"/>
          <a:chExt cx="0" cy="0"/>
        </a:xfrm>
      </p:grpSpPr>
      <p:pic>
        <p:nvPicPr>
          <p:cNvPr id="64" name="Google Shape;64;p1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65" name="Google Shape;65;p1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7" name="Google Shape;67;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68" name="Google Shape;68;p1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1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1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71" name="Google Shape;71;p16"/>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2" name="Google Shape;72;p16"/>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73"/>
        <p:cNvGrpSpPr/>
        <p:nvPr/>
      </p:nvGrpSpPr>
      <p:grpSpPr>
        <a:xfrm>
          <a:off x="0" y="0"/>
          <a:ext cx="0" cy="0"/>
          <a:chOff x="0" y="0"/>
          <a:chExt cx="0" cy="0"/>
        </a:xfrm>
      </p:grpSpPr>
      <p:pic>
        <p:nvPicPr>
          <p:cNvPr id="74" name="Google Shape;74;p1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75" name="Google Shape;75;p17"/>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7" name="Google Shape;77;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78" name="Google Shape;78;p1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 name="Google Shape;79;p1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 name="Google Shape;80;p1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81" name="Google Shape;81;p17"/>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2" name="Google Shape;82;p17"/>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83"/>
        <p:cNvGrpSpPr/>
        <p:nvPr/>
      </p:nvGrpSpPr>
      <p:grpSpPr>
        <a:xfrm>
          <a:off x="0" y="0"/>
          <a:ext cx="0" cy="0"/>
          <a:chOff x="0" y="0"/>
          <a:chExt cx="0" cy="0"/>
        </a:xfrm>
      </p:grpSpPr>
      <p:pic>
        <p:nvPicPr>
          <p:cNvPr id="84" name="Google Shape;84;p18"/>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85" name="Google Shape;85;p1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 name="Google Shape;86;p1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87" name="Google Shape;87;p18"/>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88" name="Google Shape;88;p18"/>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89" name="Google Shape;89;p18"/>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 name="Google Shape;90;p18"/>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 name="Google Shape;91;p18"/>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92" name="Google Shape;92;p18"/>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93"/>
        <p:cNvGrpSpPr/>
        <p:nvPr/>
      </p:nvGrpSpPr>
      <p:grpSpPr>
        <a:xfrm>
          <a:off x="0" y="0"/>
          <a:ext cx="0" cy="0"/>
          <a:chOff x="0" y="0"/>
          <a:chExt cx="0" cy="0"/>
        </a:xfrm>
      </p:grpSpPr>
      <p:pic>
        <p:nvPicPr>
          <p:cNvPr id="94" name="Google Shape;94;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5" name="Google Shape;95;p19"/>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6" name="Google Shape;96;p1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97" name="Google Shape;97;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 name="Google Shape;98;p1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99"/>
        <p:cNvGrpSpPr/>
        <p:nvPr/>
      </p:nvGrpSpPr>
      <p:grpSpPr>
        <a:xfrm>
          <a:off x="0" y="0"/>
          <a:ext cx="0" cy="0"/>
          <a:chOff x="0" y="0"/>
          <a:chExt cx="0" cy="0"/>
        </a:xfrm>
      </p:grpSpPr>
      <p:pic>
        <p:nvPicPr>
          <p:cNvPr id="100" name="Google Shape;100;p2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1" name="Google Shape;101;p20"/>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2" name="Google Shape;102;p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 name="Google Shape;103;p2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 name="Google Shape;106;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 name="Google Shape;107;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8" name="Google Shape;108;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9" name="Google Shape;109;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 name="Google Shape;110;p21"/>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11"/>
        <p:cNvGrpSpPr/>
        <p:nvPr/>
      </p:nvGrpSpPr>
      <p:grpSpPr>
        <a:xfrm>
          <a:off x="0" y="0"/>
          <a:ext cx="0" cy="0"/>
          <a:chOff x="0" y="0"/>
          <a:chExt cx="0" cy="0"/>
        </a:xfrm>
      </p:grpSpPr>
      <p:pic>
        <p:nvPicPr>
          <p:cNvPr id="112" name="Google Shape;112;p22"/>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13" name="Google Shape;113;p22"/>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 name="Google Shape;114;p22"/>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5" name="Google Shape;115;p22"/>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 name="Google Shape;116;p22"/>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7" name="Google Shape;117;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18" name="Google Shape;118;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9" name="Google Shape;119;p22"/>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20"/>
        <p:cNvGrpSpPr/>
        <p:nvPr/>
      </p:nvGrpSpPr>
      <p:grpSpPr>
        <a:xfrm>
          <a:off x="0" y="0"/>
          <a:ext cx="0" cy="0"/>
          <a:chOff x="0" y="0"/>
          <a:chExt cx="0" cy="0"/>
        </a:xfrm>
      </p:grpSpPr>
      <p:pic>
        <p:nvPicPr>
          <p:cNvPr id="121" name="Google Shape;121;p2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2" name="Google Shape;122;p23"/>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3" name="Google Shape;123;p23"/>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24" name="Google Shape;124;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25"/>
        <p:cNvGrpSpPr/>
        <p:nvPr/>
      </p:nvGrpSpPr>
      <p:grpSpPr>
        <a:xfrm>
          <a:off x="0" y="0"/>
          <a:ext cx="0" cy="0"/>
          <a:chOff x="0" y="0"/>
          <a:chExt cx="0" cy="0"/>
        </a:xfrm>
      </p:grpSpPr>
      <p:pic>
        <p:nvPicPr>
          <p:cNvPr id="126" name="Google Shape;126;p2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27" name="Google Shape;127;p2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4"/>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30" name="Google Shape;130;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24"/>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32" name="Google Shape;132;p24"/>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33"/>
        <p:cNvGrpSpPr/>
        <p:nvPr/>
      </p:nvGrpSpPr>
      <p:grpSpPr>
        <a:xfrm>
          <a:off x="0" y="0"/>
          <a:ext cx="0" cy="0"/>
          <a:chOff x="0" y="0"/>
          <a:chExt cx="0" cy="0"/>
        </a:xfrm>
      </p:grpSpPr>
      <p:pic>
        <p:nvPicPr>
          <p:cNvPr id="134" name="Google Shape;134;p25"/>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5" name="Google Shape;135;p2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 name="Google Shape;136;p2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7" name="Google Shape;137;p25"/>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 name="Google Shape;138;p25"/>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9" name="Google Shape;139;p25"/>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40" name="Google Shape;140;p25"/>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41" name="Google Shape;141;p2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25"/>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43"/>
        <p:cNvGrpSpPr/>
        <p:nvPr/>
      </p:nvGrpSpPr>
      <p:grpSpPr>
        <a:xfrm>
          <a:off x="0" y="0"/>
          <a:ext cx="0" cy="0"/>
          <a:chOff x="0" y="0"/>
          <a:chExt cx="0" cy="0"/>
        </a:xfrm>
      </p:grpSpPr>
      <p:pic>
        <p:nvPicPr>
          <p:cNvPr id="144" name="Google Shape;144;p26"/>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cxnSp>
        <p:nvCxnSpPr>
          <p:cNvPr id="145" name="Google Shape;145;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 name="Google Shape;146;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 name="Google Shape;147;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 name="Google Shape;148;p26"/>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49" name="Google Shape;1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0" name="Google Shape;150;p26"/>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 name="Google Shape;151;p26"/>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52"/>
        <p:cNvGrpSpPr/>
        <p:nvPr/>
      </p:nvGrpSpPr>
      <p:grpSpPr>
        <a:xfrm>
          <a:off x="0" y="0"/>
          <a:ext cx="0" cy="0"/>
          <a:chOff x="0" y="0"/>
          <a:chExt cx="0" cy="0"/>
        </a:xfrm>
      </p:grpSpPr>
      <p:pic>
        <p:nvPicPr>
          <p:cNvPr id="153" name="Google Shape;153;p27"/>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54" name="Google Shape;154;p2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5" name="Google Shape;155;p2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56" name="Google Shape;156;p27"/>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 name="Google Shape;157;p27"/>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 name="Google Shape;158;p27"/>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59" name="Google Shape;159;p2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0" name="Google Shape;160;p27"/>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61"/>
        <p:cNvGrpSpPr/>
        <p:nvPr/>
      </p:nvGrpSpPr>
      <p:grpSpPr>
        <a:xfrm>
          <a:off x="0" y="0"/>
          <a:ext cx="0" cy="0"/>
          <a:chOff x="0" y="0"/>
          <a:chExt cx="0" cy="0"/>
        </a:xfrm>
      </p:grpSpPr>
      <p:sp>
        <p:nvSpPr>
          <p:cNvPr id="162" name="Google Shape;162;p28"/>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3" name="Google Shape;163;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4" name="Google Shape;164;p28"/>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65" name="Google Shape;165;p28"/>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 name="Google Shape;166;p28"/>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7" name="Google Shape;167;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8" name="Google Shape;168;p28"/>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9" name="Google Shape;169;p28"/>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70"/>
        <p:cNvGrpSpPr/>
        <p:nvPr/>
      </p:nvGrpSpPr>
      <p:grpSpPr>
        <a:xfrm>
          <a:off x="0" y="0"/>
          <a:ext cx="0" cy="0"/>
          <a:chOff x="0" y="0"/>
          <a:chExt cx="0" cy="0"/>
        </a:xfrm>
      </p:grpSpPr>
      <p:pic>
        <p:nvPicPr>
          <p:cNvPr id="171" name="Google Shape;171;p2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72" name="Google Shape;172;p29"/>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3" name="Google Shape;173;p29"/>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74" name="Google Shape;174;p2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5" name="Google Shape;175;p29"/>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76" name="Google Shape;176;p29"/>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 name="Google Shape;177;p29"/>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78" name="Google Shape;178;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29"/>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80"/>
        <p:cNvGrpSpPr/>
        <p:nvPr/>
      </p:nvGrpSpPr>
      <p:grpSpPr>
        <a:xfrm>
          <a:off x="0" y="0"/>
          <a:ext cx="0" cy="0"/>
          <a:chOff x="0" y="0"/>
          <a:chExt cx="0" cy="0"/>
        </a:xfrm>
      </p:grpSpPr>
      <p:sp>
        <p:nvSpPr>
          <p:cNvPr id="181" name="Google Shape;181;p30"/>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82" name="Google Shape;182;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83" name="Google Shape;183;p30"/>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84" name="Google Shape;184;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 name="Google Shape;185;p30"/>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6" name="Google Shape;186;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7" name="Google Shape;187;p30"/>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 name="Google Shape;188;p30"/>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89"/>
        <p:cNvGrpSpPr/>
        <p:nvPr/>
      </p:nvGrpSpPr>
      <p:grpSpPr>
        <a:xfrm>
          <a:off x="0" y="0"/>
          <a:ext cx="0" cy="0"/>
          <a:chOff x="0" y="0"/>
          <a:chExt cx="0" cy="0"/>
        </a:xfrm>
      </p:grpSpPr>
      <p:sp>
        <p:nvSpPr>
          <p:cNvPr id="190" name="Google Shape;190;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 name="Google Shape;192;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3" name="Google Shape;193;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94" name="Google Shape;19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5" name="Google Shape;19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96" name="Google Shape;196;p31"/>
          <p:cNvGrpSpPr/>
          <p:nvPr/>
        </p:nvGrpSpPr>
        <p:grpSpPr>
          <a:xfrm>
            <a:off x="457200" y="1378813"/>
            <a:ext cx="776889" cy="621300"/>
            <a:chOff x="457200" y="1378813"/>
            <a:chExt cx="776889" cy="621300"/>
          </a:xfrm>
        </p:grpSpPr>
        <p:sp>
          <p:nvSpPr>
            <p:cNvPr id="197" name="Google Shape;197;p3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8" name="Google Shape;198;p3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31"/>
          <p:cNvGrpSpPr/>
          <p:nvPr/>
        </p:nvGrpSpPr>
        <p:grpSpPr>
          <a:xfrm>
            <a:off x="457200" y="2228725"/>
            <a:ext cx="776889" cy="621300"/>
            <a:chOff x="457200" y="1378813"/>
            <a:chExt cx="776889" cy="621300"/>
          </a:xfrm>
        </p:grpSpPr>
        <p:sp>
          <p:nvSpPr>
            <p:cNvPr id="200" name="Google Shape;200;p3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01" name="Google Shape;201;p3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31"/>
          <p:cNvGrpSpPr/>
          <p:nvPr/>
        </p:nvGrpSpPr>
        <p:grpSpPr>
          <a:xfrm>
            <a:off x="457200" y="3073850"/>
            <a:ext cx="776889" cy="621300"/>
            <a:chOff x="457200" y="1378813"/>
            <a:chExt cx="776889" cy="621300"/>
          </a:xfrm>
        </p:grpSpPr>
        <p:sp>
          <p:nvSpPr>
            <p:cNvPr id="203" name="Google Shape;203;p3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04" name="Google Shape;204;p3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205;p31"/>
          <p:cNvGrpSpPr/>
          <p:nvPr/>
        </p:nvGrpSpPr>
        <p:grpSpPr>
          <a:xfrm>
            <a:off x="457200" y="3923750"/>
            <a:ext cx="776889" cy="621300"/>
            <a:chOff x="457200" y="1378813"/>
            <a:chExt cx="776889" cy="621300"/>
          </a:xfrm>
        </p:grpSpPr>
        <p:sp>
          <p:nvSpPr>
            <p:cNvPr id="206" name="Google Shape;206;p3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07" name="Google Shape;207;p3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 name="Google Shape;208;p31"/>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 name="Google Shape;209;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 name="Google Shape;213;p31"/>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4" name="Google Shape;214;p31"/>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215"/>
        <p:cNvGrpSpPr/>
        <p:nvPr/>
      </p:nvGrpSpPr>
      <p:grpSpPr>
        <a:xfrm>
          <a:off x="0" y="0"/>
          <a:ext cx="0" cy="0"/>
          <a:chOff x="0" y="0"/>
          <a:chExt cx="0" cy="0"/>
        </a:xfrm>
      </p:grpSpPr>
      <p:sp>
        <p:nvSpPr>
          <p:cNvPr id="216" name="Google Shape;216;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8" name="Google Shape;218;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9" name="Google Shape;219;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20" name="Google Shape;220;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1" name="Google Shape;221;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2" name="Google Shape;222;p32"/>
          <p:cNvGrpSpPr/>
          <p:nvPr/>
        </p:nvGrpSpPr>
        <p:grpSpPr>
          <a:xfrm>
            <a:off x="457200" y="1300225"/>
            <a:ext cx="776889" cy="621300"/>
            <a:chOff x="457200" y="1378813"/>
            <a:chExt cx="776889" cy="621300"/>
          </a:xfrm>
        </p:grpSpPr>
        <p:sp>
          <p:nvSpPr>
            <p:cNvPr id="223" name="Google Shape;223;p32"/>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4" name="Google Shape;224;p32"/>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32"/>
          <p:cNvGrpSpPr/>
          <p:nvPr/>
        </p:nvGrpSpPr>
        <p:grpSpPr>
          <a:xfrm>
            <a:off x="457200" y="2000125"/>
            <a:ext cx="776889" cy="621300"/>
            <a:chOff x="457200" y="1378813"/>
            <a:chExt cx="776889" cy="621300"/>
          </a:xfrm>
        </p:grpSpPr>
        <p:sp>
          <p:nvSpPr>
            <p:cNvPr id="226" name="Google Shape;226;p32"/>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7" name="Google Shape;227;p32"/>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32"/>
          <p:cNvGrpSpPr/>
          <p:nvPr/>
        </p:nvGrpSpPr>
        <p:grpSpPr>
          <a:xfrm>
            <a:off x="457200" y="2692850"/>
            <a:ext cx="776889" cy="621300"/>
            <a:chOff x="457200" y="1378813"/>
            <a:chExt cx="776889" cy="621300"/>
          </a:xfrm>
        </p:grpSpPr>
        <p:sp>
          <p:nvSpPr>
            <p:cNvPr id="229" name="Google Shape;229;p32"/>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0" name="Google Shape;230;p32"/>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231;p32"/>
          <p:cNvGrpSpPr/>
          <p:nvPr/>
        </p:nvGrpSpPr>
        <p:grpSpPr>
          <a:xfrm>
            <a:off x="457200" y="3390350"/>
            <a:ext cx="776889" cy="621300"/>
            <a:chOff x="457200" y="1378813"/>
            <a:chExt cx="776889" cy="621300"/>
          </a:xfrm>
        </p:grpSpPr>
        <p:sp>
          <p:nvSpPr>
            <p:cNvPr id="232" name="Google Shape;232;p32"/>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3" name="Google Shape;233;p32"/>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 name="Google Shape;234;p32"/>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5" name="Google Shape;235;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9" name="Google Shape;239;p32"/>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 name="Google Shape;240;p32"/>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1" name="Google Shape;241;p32"/>
          <p:cNvGrpSpPr/>
          <p:nvPr/>
        </p:nvGrpSpPr>
        <p:grpSpPr>
          <a:xfrm>
            <a:off x="469500" y="4083075"/>
            <a:ext cx="776889" cy="621300"/>
            <a:chOff x="457200" y="1378813"/>
            <a:chExt cx="776889" cy="621300"/>
          </a:xfrm>
        </p:grpSpPr>
        <p:sp>
          <p:nvSpPr>
            <p:cNvPr id="242" name="Google Shape;242;p32"/>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43" name="Google Shape;243;p32"/>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46"/>
        <p:cNvGrpSpPr/>
        <p:nvPr/>
      </p:nvGrpSpPr>
      <p:grpSpPr>
        <a:xfrm>
          <a:off x="0" y="0"/>
          <a:ext cx="0" cy="0"/>
          <a:chOff x="0" y="0"/>
          <a:chExt cx="0" cy="0"/>
        </a:xfrm>
      </p:grpSpPr>
      <p:sp>
        <p:nvSpPr>
          <p:cNvPr id="247" name="Google Shape;247;p3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 name="Google Shape;249;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0" name="Google Shape;250;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51" name="Google Shape;251;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2" name="Google Shape;252;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3" name="Google Shape;253;p33"/>
          <p:cNvGrpSpPr/>
          <p:nvPr/>
        </p:nvGrpSpPr>
        <p:grpSpPr>
          <a:xfrm>
            <a:off x="457200" y="1237825"/>
            <a:ext cx="776900" cy="486300"/>
            <a:chOff x="457200" y="1466425"/>
            <a:chExt cx="776900" cy="486300"/>
          </a:xfrm>
        </p:grpSpPr>
        <p:sp>
          <p:nvSpPr>
            <p:cNvPr id="254" name="Google Shape;254;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5" name="Google Shape;255;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33"/>
          <p:cNvSpPr txBox="1">
            <a:spLocks noGrp="1"/>
          </p:cNvSpPr>
          <p:nvPr>
            <p:ph type="subTitle" idx="3"/>
          </p:nvPr>
        </p:nvSpPr>
        <p:spPr>
          <a:xfrm>
            <a:off x="-12150" y="1274650"/>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7" name="Google Shape;257;p3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 name="Google Shape;258;p33"/>
          <p:cNvGrpSpPr/>
          <p:nvPr/>
        </p:nvGrpSpPr>
        <p:grpSpPr>
          <a:xfrm>
            <a:off x="457200" y="1828900"/>
            <a:ext cx="776900" cy="486300"/>
            <a:chOff x="457200" y="1466425"/>
            <a:chExt cx="776900" cy="486300"/>
          </a:xfrm>
        </p:grpSpPr>
        <p:sp>
          <p:nvSpPr>
            <p:cNvPr id="259" name="Google Shape;259;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0" name="Google Shape;260;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3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33"/>
          <p:cNvGrpSpPr/>
          <p:nvPr/>
        </p:nvGrpSpPr>
        <p:grpSpPr>
          <a:xfrm>
            <a:off x="457200" y="2419975"/>
            <a:ext cx="776900" cy="486300"/>
            <a:chOff x="457200" y="1466425"/>
            <a:chExt cx="776900" cy="486300"/>
          </a:xfrm>
        </p:grpSpPr>
        <p:sp>
          <p:nvSpPr>
            <p:cNvPr id="263" name="Google Shape;263;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4" name="Google Shape;264;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3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3"/>
          <p:cNvGrpSpPr/>
          <p:nvPr/>
        </p:nvGrpSpPr>
        <p:grpSpPr>
          <a:xfrm>
            <a:off x="457200" y="3011050"/>
            <a:ext cx="776900" cy="486300"/>
            <a:chOff x="457200" y="1466425"/>
            <a:chExt cx="776900" cy="486300"/>
          </a:xfrm>
        </p:grpSpPr>
        <p:sp>
          <p:nvSpPr>
            <p:cNvPr id="267" name="Google Shape;267;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68" name="Google Shape;268;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3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33"/>
          <p:cNvGrpSpPr/>
          <p:nvPr/>
        </p:nvGrpSpPr>
        <p:grpSpPr>
          <a:xfrm>
            <a:off x="457200" y="3602137"/>
            <a:ext cx="776900" cy="486300"/>
            <a:chOff x="457200" y="1466425"/>
            <a:chExt cx="776900" cy="486300"/>
          </a:xfrm>
        </p:grpSpPr>
        <p:sp>
          <p:nvSpPr>
            <p:cNvPr id="271" name="Google Shape;271;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2" name="Google Shape;272;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3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33"/>
          <p:cNvGrpSpPr/>
          <p:nvPr/>
        </p:nvGrpSpPr>
        <p:grpSpPr>
          <a:xfrm>
            <a:off x="457200" y="4193262"/>
            <a:ext cx="776900" cy="486300"/>
            <a:chOff x="457200" y="1466425"/>
            <a:chExt cx="776900" cy="486300"/>
          </a:xfrm>
        </p:grpSpPr>
        <p:sp>
          <p:nvSpPr>
            <p:cNvPr id="275" name="Google Shape;275;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76" name="Google Shape;276;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33"/>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8" name="Google Shape;278;p33"/>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 name="Google Shape;279;p3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0" name="Google Shape;280;p33"/>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 name="Google Shape;281;p33"/>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318"/>
        <p:cNvGrpSpPr/>
        <p:nvPr/>
      </p:nvGrpSpPr>
      <p:grpSpPr>
        <a:xfrm>
          <a:off x="0" y="0"/>
          <a:ext cx="0" cy="0"/>
          <a:chOff x="0" y="0"/>
          <a:chExt cx="0" cy="0"/>
        </a:xfrm>
      </p:grpSpPr>
      <p:sp>
        <p:nvSpPr>
          <p:cNvPr id="319" name="Google Shape;319;p35"/>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1" name="Google Shape;321;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22" name="Google Shape;322;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23" name="Google Shape;323;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24" name="Google Shape;324;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25" name="Google Shape;325;p35"/>
          <p:cNvGrpSpPr/>
          <p:nvPr/>
        </p:nvGrpSpPr>
        <p:grpSpPr>
          <a:xfrm>
            <a:off x="457200" y="1237825"/>
            <a:ext cx="776900" cy="486300"/>
            <a:chOff x="457200" y="1466425"/>
            <a:chExt cx="776900" cy="486300"/>
          </a:xfrm>
        </p:grpSpPr>
        <p:sp>
          <p:nvSpPr>
            <p:cNvPr id="326" name="Google Shape;326;p3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27" name="Google Shape;327;p3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35"/>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9" name="Google Shape;329;p35"/>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 name="Google Shape;330;p35"/>
          <p:cNvGrpSpPr/>
          <p:nvPr/>
        </p:nvGrpSpPr>
        <p:grpSpPr>
          <a:xfrm>
            <a:off x="457200" y="1828900"/>
            <a:ext cx="776900" cy="486300"/>
            <a:chOff x="457200" y="1466425"/>
            <a:chExt cx="776900" cy="486300"/>
          </a:xfrm>
        </p:grpSpPr>
        <p:sp>
          <p:nvSpPr>
            <p:cNvPr id="331" name="Google Shape;331;p3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2" name="Google Shape;332;p3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35"/>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35"/>
          <p:cNvGrpSpPr/>
          <p:nvPr/>
        </p:nvGrpSpPr>
        <p:grpSpPr>
          <a:xfrm>
            <a:off x="457200" y="2419975"/>
            <a:ext cx="776900" cy="486300"/>
            <a:chOff x="457200" y="1466425"/>
            <a:chExt cx="776900" cy="486300"/>
          </a:xfrm>
        </p:grpSpPr>
        <p:sp>
          <p:nvSpPr>
            <p:cNvPr id="335" name="Google Shape;335;p3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6" name="Google Shape;336;p3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 name="Google Shape;337;p35"/>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 name="Google Shape;338;p35"/>
          <p:cNvGrpSpPr/>
          <p:nvPr/>
        </p:nvGrpSpPr>
        <p:grpSpPr>
          <a:xfrm>
            <a:off x="457200" y="3011050"/>
            <a:ext cx="776900" cy="486300"/>
            <a:chOff x="457200" y="1466425"/>
            <a:chExt cx="776900" cy="486300"/>
          </a:xfrm>
        </p:grpSpPr>
        <p:sp>
          <p:nvSpPr>
            <p:cNvPr id="339" name="Google Shape;339;p3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40" name="Google Shape;340;p3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 name="Google Shape;341;p35"/>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35"/>
          <p:cNvGrpSpPr/>
          <p:nvPr/>
        </p:nvGrpSpPr>
        <p:grpSpPr>
          <a:xfrm>
            <a:off x="457200" y="3602137"/>
            <a:ext cx="776900" cy="486300"/>
            <a:chOff x="457200" y="1466425"/>
            <a:chExt cx="776900" cy="486300"/>
          </a:xfrm>
        </p:grpSpPr>
        <p:sp>
          <p:nvSpPr>
            <p:cNvPr id="343" name="Google Shape;343;p3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44" name="Google Shape;344;p3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35"/>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35"/>
          <p:cNvGrpSpPr/>
          <p:nvPr/>
        </p:nvGrpSpPr>
        <p:grpSpPr>
          <a:xfrm>
            <a:off x="457200" y="4193262"/>
            <a:ext cx="776900" cy="486300"/>
            <a:chOff x="457200" y="1466425"/>
            <a:chExt cx="776900" cy="486300"/>
          </a:xfrm>
        </p:grpSpPr>
        <p:sp>
          <p:nvSpPr>
            <p:cNvPr id="347" name="Google Shape;347;p3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48" name="Google Shape;348;p3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35"/>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35"/>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1" name="Google Shape;351;p35"/>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2" name="Google Shape;352;p35"/>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3" name="Google Shape;353;p35"/>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354"/>
        <p:cNvGrpSpPr/>
        <p:nvPr/>
      </p:nvGrpSpPr>
      <p:grpSpPr>
        <a:xfrm>
          <a:off x="0" y="0"/>
          <a:ext cx="0" cy="0"/>
          <a:chOff x="0" y="0"/>
          <a:chExt cx="0" cy="0"/>
        </a:xfrm>
      </p:grpSpPr>
      <p:sp>
        <p:nvSpPr>
          <p:cNvPr id="355" name="Google Shape;355;p36"/>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7" name="Google Shape;357;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58" name="Google Shape;358;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59" name="Google Shape;359;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60" name="Google Shape;360;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61" name="Google Shape;361;p36"/>
          <p:cNvGrpSpPr/>
          <p:nvPr/>
        </p:nvGrpSpPr>
        <p:grpSpPr>
          <a:xfrm>
            <a:off x="457222" y="1149803"/>
            <a:ext cx="713194" cy="446423"/>
            <a:chOff x="457200" y="1466425"/>
            <a:chExt cx="776900" cy="486300"/>
          </a:xfrm>
        </p:grpSpPr>
        <p:sp>
          <p:nvSpPr>
            <p:cNvPr id="362" name="Google Shape;36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63" name="Google Shape;36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36"/>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36"/>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36"/>
          <p:cNvGrpSpPr/>
          <p:nvPr/>
        </p:nvGrpSpPr>
        <p:grpSpPr>
          <a:xfrm>
            <a:off x="457222" y="1672428"/>
            <a:ext cx="713194" cy="446423"/>
            <a:chOff x="457200" y="1466425"/>
            <a:chExt cx="776900" cy="486300"/>
          </a:xfrm>
        </p:grpSpPr>
        <p:sp>
          <p:nvSpPr>
            <p:cNvPr id="367" name="Google Shape;36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68" name="Google Shape;36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36"/>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36"/>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36"/>
          <p:cNvGrpSpPr/>
          <p:nvPr/>
        </p:nvGrpSpPr>
        <p:grpSpPr>
          <a:xfrm>
            <a:off x="457197" y="2195578"/>
            <a:ext cx="713194" cy="446423"/>
            <a:chOff x="457200" y="1466425"/>
            <a:chExt cx="776900" cy="486300"/>
          </a:xfrm>
        </p:grpSpPr>
        <p:sp>
          <p:nvSpPr>
            <p:cNvPr id="372" name="Google Shape;37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73" name="Google Shape;37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36"/>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5" name="Google Shape;375;p36"/>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 name="Google Shape;376;p36"/>
          <p:cNvGrpSpPr/>
          <p:nvPr/>
        </p:nvGrpSpPr>
        <p:grpSpPr>
          <a:xfrm>
            <a:off x="457197" y="2718203"/>
            <a:ext cx="713194" cy="446423"/>
            <a:chOff x="457200" y="1466425"/>
            <a:chExt cx="776900" cy="486300"/>
          </a:xfrm>
        </p:grpSpPr>
        <p:sp>
          <p:nvSpPr>
            <p:cNvPr id="377" name="Google Shape;37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78" name="Google Shape;37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36"/>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0" name="Google Shape;380;p36"/>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36"/>
          <p:cNvGrpSpPr/>
          <p:nvPr/>
        </p:nvGrpSpPr>
        <p:grpSpPr>
          <a:xfrm>
            <a:off x="457222" y="3240828"/>
            <a:ext cx="713194" cy="446423"/>
            <a:chOff x="457200" y="1466425"/>
            <a:chExt cx="776900" cy="486300"/>
          </a:xfrm>
        </p:grpSpPr>
        <p:sp>
          <p:nvSpPr>
            <p:cNvPr id="382" name="Google Shape;38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83" name="Google Shape;38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36"/>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5" name="Google Shape;385;p36"/>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36"/>
          <p:cNvGrpSpPr/>
          <p:nvPr/>
        </p:nvGrpSpPr>
        <p:grpSpPr>
          <a:xfrm>
            <a:off x="457222" y="3763453"/>
            <a:ext cx="713194" cy="446423"/>
            <a:chOff x="457200" y="1466425"/>
            <a:chExt cx="776900" cy="486300"/>
          </a:xfrm>
        </p:grpSpPr>
        <p:sp>
          <p:nvSpPr>
            <p:cNvPr id="387" name="Google Shape;38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88" name="Google Shape;38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 name="Google Shape;389;p36"/>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0" name="Google Shape;390;p36"/>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36"/>
          <p:cNvGrpSpPr/>
          <p:nvPr/>
        </p:nvGrpSpPr>
        <p:grpSpPr>
          <a:xfrm>
            <a:off x="457222" y="4311603"/>
            <a:ext cx="713194" cy="446423"/>
            <a:chOff x="457200" y="1466425"/>
            <a:chExt cx="776900" cy="486300"/>
          </a:xfrm>
        </p:grpSpPr>
        <p:sp>
          <p:nvSpPr>
            <p:cNvPr id="392" name="Google Shape;39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93" name="Google Shape;39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36"/>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95"/>
        <p:cNvGrpSpPr/>
        <p:nvPr/>
      </p:nvGrpSpPr>
      <p:grpSpPr>
        <a:xfrm>
          <a:off x="0" y="0"/>
          <a:ext cx="0" cy="0"/>
          <a:chOff x="0" y="0"/>
          <a:chExt cx="0" cy="0"/>
        </a:xfrm>
      </p:grpSpPr>
      <p:sp>
        <p:nvSpPr>
          <p:cNvPr id="396" name="Google Shape;396;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98" name="Google Shape;398;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99" name="Google Shape;399;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00" name="Google Shape;400;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1" name="Google Shape;401;p37"/>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 name="Google Shape;402;p37"/>
          <p:cNvGrpSpPr/>
          <p:nvPr/>
        </p:nvGrpSpPr>
        <p:grpSpPr>
          <a:xfrm>
            <a:off x="457427" y="3873038"/>
            <a:ext cx="602564" cy="377174"/>
            <a:chOff x="457200" y="1466425"/>
            <a:chExt cx="776900" cy="486300"/>
          </a:xfrm>
        </p:grpSpPr>
        <p:sp>
          <p:nvSpPr>
            <p:cNvPr id="403" name="Google Shape;40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04" name="Google Shape;40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37"/>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6" name="Google Shape;406;p37"/>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37"/>
          <p:cNvGrpSpPr/>
          <p:nvPr/>
        </p:nvGrpSpPr>
        <p:grpSpPr>
          <a:xfrm>
            <a:off x="457315" y="4311142"/>
            <a:ext cx="602564" cy="377174"/>
            <a:chOff x="457200" y="1466425"/>
            <a:chExt cx="776900" cy="486300"/>
          </a:xfrm>
        </p:grpSpPr>
        <p:sp>
          <p:nvSpPr>
            <p:cNvPr id="408" name="Google Shape;40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9" name="Google Shape;40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 name="Google Shape;410;p37"/>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1" name="Google Shape;411;p37"/>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7"/>
          <p:cNvGrpSpPr/>
          <p:nvPr/>
        </p:nvGrpSpPr>
        <p:grpSpPr>
          <a:xfrm>
            <a:off x="457377" y="2996663"/>
            <a:ext cx="602564" cy="377174"/>
            <a:chOff x="457200" y="1466425"/>
            <a:chExt cx="776900" cy="486300"/>
          </a:xfrm>
        </p:grpSpPr>
        <p:sp>
          <p:nvSpPr>
            <p:cNvPr id="413" name="Google Shape;41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14" name="Google Shape;41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37"/>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6" name="Google Shape;416;p37"/>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37"/>
          <p:cNvGrpSpPr/>
          <p:nvPr/>
        </p:nvGrpSpPr>
        <p:grpSpPr>
          <a:xfrm>
            <a:off x="457265" y="3434767"/>
            <a:ext cx="602564" cy="377174"/>
            <a:chOff x="457200" y="1466425"/>
            <a:chExt cx="776900" cy="486300"/>
          </a:xfrm>
        </p:grpSpPr>
        <p:sp>
          <p:nvSpPr>
            <p:cNvPr id="418" name="Google Shape;41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9" name="Google Shape;41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 name="Google Shape;420;p37"/>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1" name="Google Shape;421;p37"/>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37"/>
          <p:cNvGrpSpPr/>
          <p:nvPr/>
        </p:nvGrpSpPr>
        <p:grpSpPr>
          <a:xfrm>
            <a:off x="457402" y="2135288"/>
            <a:ext cx="602564" cy="377174"/>
            <a:chOff x="457200" y="1466425"/>
            <a:chExt cx="776900" cy="486300"/>
          </a:xfrm>
        </p:grpSpPr>
        <p:sp>
          <p:nvSpPr>
            <p:cNvPr id="423" name="Google Shape;42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24" name="Google Shape;42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 name="Google Shape;425;p37"/>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6" name="Google Shape;426;p37"/>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7"/>
          <p:cNvGrpSpPr/>
          <p:nvPr/>
        </p:nvGrpSpPr>
        <p:grpSpPr>
          <a:xfrm>
            <a:off x="457290" y="2573392"/>
            <a:ext cx="602564" cy="377174"/>
            <a:chOff x="457200" y="1466425"/>
            <a:chExt cx="776900" cy="486300"/>
          </a:xfrm>
        </p:grpSpPr>
        <p:sp>
          <p:nvSpPr>
            <p:cNvPr id="428" name="Google Shape;42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9" name="Google Shape;42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 name="Google Shape;430;p37"/>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1" name="Google Shape;431;p37"/>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 name="Google Shape;432;p37"/>
          <p:cNvGrpSpPr/>
          <p:nvPr/>
        </p:nvGrpSpPr>
        <p:grpSpPr>
          <a:xfrm>
            <a:off x="457352" y="1258913"/>
            <a:ext cx="602564" cy="377174"/>
            <a:chOff x="457200" y="1466425"/>
            <a:chExt cx="776900" cy="486300"/>
          </a:xfrm>
        </p:grpSpPr>
        <p:sp>
          <p:nvSpPr>
            <p:cNvPr id="433" name="Google Shape;43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34" name="Google Shape;43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37"/>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6" name="Google Shape;436;p37"/>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 name="Google Shape;437;p37"/>
          <p:cNvGrpSpPr/>
          <p:nvPr/>
        </p:nvGrpSpPr>
        <p:grpSpPr>
          <a:xfrm>
            <a:off x="457240" y="1697017"/>
            <a:ext cx="602564" cy="377174"/>
            <a:chOff x="457200" y="1466425"/>
            <a:chExt cx="776900" cy="486300"/>
          </a:xfrm>
        </p:grpSpPr>
        <p:sp>
          <p:nvSpPr>
            <p:cNvPr id="438" name="Google Shape;43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9" name="Google Shape;43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 name="Google Shape;440;p37"/>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441"/>
        <p:cNvGrpSpPr/>
        <p:nvPr/>
      </p:nvGrpSpPr>
      <p:grpSpPr>
        <a:xfrm>
          <a:off x="0" y="0"/>
          <a:ext cx="0" cy="0"/>
          <a:chOff x="0" y="0"/>
          <a:chExt cx="0" cy="0"/>
        </a:xfrm>
      </p:grpSpPr>
      <p:sp>
        <p:nvSpPr>
          <p:cNvPr id="442" name="Google Shape;442;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3" name="Google Shape;443;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4" name="Google Shape;444;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45" name="Google Shape;445;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46" name="Google Shape;446;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7" name="Google Shape;447;p38"/>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38"/>
          <p:cNvGrpSpPr/>
          <p:nvPr/>
        </p:nvGrpSpPr>
        <p:grpSpPr>
          <a:xfrm>
            <a:off x="457427" y="3873038"/>
            <a:ext cx="602564" cy="377174"/>
            <a:chOff x="457200" y="1466425"/>
            <a:chExt cx="776900" cy="486300"/>
          </a:xfrm>
        </p:grpSpPr>
        <p:sp>
          <p:nvSpPr>
            <p:cNvPr id="449" name="Google Shape;449;p3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50" name="Google Shape;450;p3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 name="Google Shape;451;p38"/>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2" name="Google Shape;452;p38"/>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 name="Google Shape;453;p38"/>
          <p:cNvGrpSpPr/>
          <p:nvPr/>
        </p:nvGrpSpPr>
        <p:grpSpPr>
          <a:xfrm>
            <a:off x="457315" y="4311142"/>
            <a:ext cx="602564" cy="377174"/>
            <a:chOff x="457200" y="1466425"/>
            <a:chExt cx="776900" cy="486300"/>
          </a:xfrm>
        </p:grpSpPr>
        <p:sp>
          <p:nvSpPr>
            <p:cNvPr id="454" name="Google Shape;454;p3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55" name="Google Shape;455;p3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38"/>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38"/>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 name="Google Shape;458;p38"/>
          <p:cNvGrpSpPr/>
          <p:nvPr/>
        </p:nvGrpSpPr>
        <p:grpSpPr>
          <a:xfrm>
            <a:off x="457377" y="2996663"/>
            <a:ext cx="602564" cy="377174"/>
            <a:chOff x="457200" y="1466425"/>
            <a:chExt cx="776900" cy="486300"/>
          </a:xfrm>
        </p:grpSpPr>
        <p:sp>
          <p:nvSpPr>
            <p:cNvPr id="459" name="Google Shape;459;p3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60" name="Google Shape;460;p3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 name="Google Shape;461;p38"/>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2" name="Google Shape;462;p38"/>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 name="Google Shape;463;p38"/>
          <p:cNvGrpSpPr/>
          <p:nvPr/>
        </p:nvGrpSpPr>
        <p:grpSpPr>
          <a:xfrm>
            <a:off x="457265" y="3434767"/>
            <a:ext cx="602564" cy="377174"/>
            <a:chOff x="457200" y="1466425"/>
            <a:chExt cx="776900" cy="486300"/>
          </a:xfrm>
        </p:grpSpPr>
        <p:sp>
          <p:nvSpPr>
            <p:cNvPr id="464" name="Google Shape;464;p3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65" name="Google Shape;465;p3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38"/>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7" name="Google Shape;467;p38"/>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 name="Google Shape;468;p38"/>
          <p:cNvGrpSpPr/>
          <p:nvPr/>
        </p:nvGrpSpPr>
        <p:grpSpPr>
          <a:xfrm>
            <a:off x="457402" y="2135288"/>
            <a:ext cx="602564" cy="377174"/>
            <a:chOff x="457200" y="1466425"/>
            <a:chExt cx="776900" cy="486300"/>
          </a:xfrm>
        </p:grpSpPr>
        <p:sp>
          <p:nvSpPr>
            <p:cNvPr id="469" name="Google Shape;469;p3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70" name="Google Shape;470;p3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 name="Google Shape;471;p38"/>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2" name="Google Shape;472;p38"/>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 name="Google Shape;473;p38"/>
          <p:cNvGrpSpPr/>
          <p:nvPr/>
        </p:nvGrpSpPr>
        <p:grpSpPr>
          <a:xfrm>
            <a:off x="457290" y="2573392"/>
            <a:ext cx="602564" cy="377174"/>
            <a:chOff x="457200" y="1466425"/>
            <a:chExt cx="776900" cy="486300"/>
          </a:xfrm>
        </p:grpSpPr>
        <p:sp>
          <p:nvSpPr>
            <p:cNvPr id="474" name="Google Shape;474;p3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75" name="Google Shape;475;p3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 name="Google Shape;476;p38"/>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7" name="Google Shape;477;p38"/>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 name="Google Shape;478;p38"/>
          <p:cNvGrpSpPr/>
          <p:nvPr/>
        </p:nvGrpSpPr>
        <p:grpSpPr>
          <a:xfrm>
            <a:off x="457352" y="1258913"/>
            <a:ext cx="602564" cy="377174"/>
            <a:chOff x="457200" y="1466425"/>
            <a:chExt cx="776900" cy="486300"/>
          </a:xfrm>
        </p:grpSpPr>
        <p:sp>
          <p:nvSpPr>
            <p:cNvPr id="479" name="Google Shape;479;p3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80" name="Google Shape;480;p3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 name="Google Shape;481;p38"/>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 name="Google Shape;482;p38"/>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38"/>
          <p:cNvGrpSpPr/>
          <p:nvPr/>
        </p:nvGrpSpPr>
        <p:grpSpPr>
          <a:xfrm>
            <a:off x="457240" y="1697017"/>
            <a:ext cx="602564" cy="377174"/>
            <a:chOff x="457200" y="1466425"/>
            <a:chExt cx="776900" cy="486300"/>
          </a:xfrm>
        </p:grpSpPr>
        <p:sp>
          <p:nvSpPr>
            <p:cNvPr id="484" name="Google Shape;484;p3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85" name="Google Shape;485;p3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 name="Google Shape;486;p38"/>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87"/>
        <p:cNvGrpSpPr/>
        <p:nvPr/>
      </p:nvGrpSpPr>
      <p:grpSpPr>
        <a:xfrm>
          <a:off x="0" y="0"/>
          <a:ext cx="0" cy="0"/>
          <a:chOff x="0" y="0"/>
          <a:chExt cx="0" cy="0"/>
        </a:xfrm>
      </p:grpSpPr>
      <p:sp>
        <p:nvSpPr>
          <p:cNvPr id="488" name="Google Shape;488;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0" name="Google Shape;490;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91" name="Google Shape;491;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2" name="Google Shape;492;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3" name="Google Shape;493;p39"/>
          <p:cNvGrpSpPr/>
          <p:nvPr/>
        </p:nvGrpSpPr>
        <p:grpSpPr>
          <a:xfrm>
            <a:off x="457181" y="1345103"/>
            <a:ext cx="533372" cy="533480"/>
            <a:chOff x="457200" y="1378813"/>
            <a:chExt cx="695400" cy="695450"/>
          </a:xfrm>
        </p:grpSpPr>
        <p:sp>
          <p:nvSpPr>
            <p:cNvPr id="494" name="Google Shape;494;p3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95" name="Google Shape;495;p39"/>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 name="Google Shape;496;p39"/>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9"/>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8" name="Google Shape;498;p39"/>
          <p:cNvGrpSpPr/>
          <p:nvPr/>
        </p:nvGrpSpPr>
        <p:grpSpPr>
          <a:xfrm>
            <a:off x="3228956" y="1345103"/>
            <a:ext cx="533372" cy="533480"/>
            <a:chOff x="457200" y="1378813"/>
            <a:chExt cx="695400" cy="695450"/>
          </a:xfrm>
        </p:grpSpPr>
        <p:sp>
          <p:nvSpPr>
            <p:cNvPr id="499" name="Google Shape;499;p3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500" name="Google Shape;500;p39"/>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 name="Google Shape;501;p39"/>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9"/>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03" name="Google Shape;503;p39"/>
          <p:cNvGrpSpPr/>
          <p:nvPr/>
        </p:nvGrpSpPr>
        <p:grpSpPr>
          <a:xfrm>
            <a:off x="6134081" y="1345853"/>
            <a:ext cx="533372" cy="533480"/>
            <a:chOff x="457200" y="1378813"/>
            <a:chExt cx="695400" cy="695450"/>
          </a:xfrm>
        </p:grpSpPr>
        <p:sp>
          <p:nvSpPr>
            <p:cNvPr id="504" name="Google Shape;504;p3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505" name="Google Shape;505;p39"/>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39"/>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9"/>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508"/>
        <p:cNvGrpSpPr/>
        <p:nvPr/>
      </p:nvGrpSpPr>
      <p:grpSpPr>
        <a:xfrm>
          <a:off x="0" y="0"/>
          <a:ext cx="0" cy="0"/>
          <a:chOff x="0" y="0"/>
          <a:chExt cx="0" cy="0"/>
        </a:xfrm>
      </p:grpSpPr>
      <p:pic>
        <p:nvPicPr>
          <p:cNvPr id="509" name="Google Shape;509;p40"/>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510" name="Google Shape;510;p40"/>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 name="Google Shape;512;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3" name="Google Shape;513;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14" name="Google Shape;514;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5" name="Google Shape;515;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16" name="Google Shape;516;p40"/>
          <p:cNvGrpSpPr/>
          <p:nvPr/>
        </p:nvGrpSpPr>
        <p:grpSpPr>
          <a:xfrm>
            <a:off x="457206" y="1421303"/>
            <a:ext cx="533372" cy="533480"/>
            <a:chOff x="457200" y="1378813"/>
            <a:chExt cx="695400" cy="695450"/>
          </a:xfrm>
        </p:grpSpPr>
        <p:sp>
          <p:nvSpPr>
            <p:cNvPr id="517" name="Google Shape;517;p40"/>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18" name="Google Shape;518;p40"/>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 name="Google Shape;519;p40"/>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0" name="Google Shape;520;p40"/>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1" name="Google Shape;521;p40"/>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 name="Google Shape;522;p40"/>
          <p:cNvGrpSpPr/>
          <p:nvPr/>
        </p:nvGrpSpPr>
        <p:grpSpPr>
          <a:xfrm>
            <a:off x="4936306" y="1423553"/>
            <a:ext cx="533372" cy="533480"/>
            <a:chOff x="457200" y="1378813"/>
            <a:chExt cx="695400" cy="695450"/>
          </a:xfrm>
        </p:grpSpPr>
        <p:sp>
          <p:nvSpPr>
            <p:cNvPr id="523" name="Google Shape;523;p40"/>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24" name="Google Shape;524;p40"/>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 name="Google Shape;525;p40"/>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6" name="Google Shape;526;p40"/>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527"/>
        <p:cNvGrpSpPr/>
        <p:nvPr/>
      </p:nvGrpSpPr>
      <p:grpSpPr>
        <a:xfrm>
          <a:off x="0" y="0"/>
          <a:ext cx="0" cy="0"/>
          <a:chOff x="0" y="0"/>
          <a:chExt cx="0" cy="0"/>
        </a:xfrm>
      </p:grpSpPr>
      <p:sp>
        <p:nvSpPr>
          <p:cNvPr id="528" name="Google Shape;52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9" name="Google Shape;52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0" name="Google Shape;53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31" name="Google Shape;531;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2" name="Google Shape;532;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3" name="Google Shape;533;p41"/>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34" name="Google Shape;534;p41"/>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1"/>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1"/>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1"/>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1"/>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39" name="Google Shape;539;p41"/>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40" name="Google Shape;540;p41"/>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1"/>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1"/>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1"/>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1"/>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45" name="Google Shape;545;p41"/>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46" name="Google Shape;546;p41"/>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1"/>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1"/>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9" name="Google Shape;549;p41"/>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550" name="Google Shape;550;p41"/>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41"/>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2" name="Google Shape;552;p41"/>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553"/>
        <p:cNvGrpSpPr/>
        <p:nvPr/>
      </p:nvGrpSpPr>
      <p:grpSpPr>
        <a:xfrm>
          <a:off x="0" y="0"/>
          <a:ext cx="0" cy="0"/>
          <a:chOff x="0" y="0"/>
          <a:chExt cx="0" cy="0"/>
        </a:xfrm>
      </p:grpSpPr>
      <p:sp>
        <p:nvSpPr>
          <p:cNvPr id="554" name="Google Shape;554;p4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7" name="Google Shape;557;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58" name="Google Shape;558;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9" name="Google Shape;559;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0" name="Google Shape;560;p4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4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5" name="Google Shape;565;p4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6" name="Google Shape;566;p4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7" name="Google Shape;567;p42"/>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68" name="Google Shape;568;p42"/>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69" name="Google Shape;569;p42"/>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70" name="Google Shape;570;p42"/>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71"/>
        <p:cNvGrpSpPr/>
        <p:nvPr/>
      </p:nvGrpSpPr>
      <p:grpSpPr>
        <a:xfrm>
          <a:off x="0" y="0"/>
          <a:ext cx="0" cy="0"/>
          <a:chOff x="0" y="0"/>
          <a:chExt cx="0" cy="0"/>
        </a:xfrm>
      </p:grpSpPr>
      <p:sp>
        <p:nvSpPr>
          <p:cNvPr id="572" name="Google Shape;572;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5" name="Google Shape;575;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76" name="Google Shape;576;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7" name="Google Shape;577;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8" name="Google Shape;578;p4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9" name="Google Shape;579;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3" name="Google Shape;583;p4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4" name="Google Shape;584;p4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5" name="Google Shape;585;p43"/>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86" name="Google Shape;586;p43"/>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87" name="Google Shape;587;p43"/>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88" name="Google Shape;588;p43"/>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89"/>
        <p:cNvGrpSpPr/>
        <p:nvPr/>
      </p:nvGrpSpPr>
      <p:grpSpPr>
        <a:xfrm>
          <a:off x="0" y="0"/>
          <a:ext cx="0" cy="0"/>
          <a:chOff x="0" y="0"/>
          <a:chExt cx="0" cy="0"/>
        </a:xfrm>
      </p:grpSpPr>
      <p:sp>
        <p:nvSpPr>
          <p:cNvPr id="590" name="Google Shape;590;p4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94" name="Google Shape;594;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5" name="Google Shape;595;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6" name="Google Shape;596;p44"/>
          <p:cNvSpPr txBox="1">
            <a:spLocks noGrp="1"/>
          </p:cNvSpPr>
          <p:nvPr>
            <p:ph type="subTitle" idx="3"/>
          </p:nvPr>
        </p:nvSpPr>
        <p:spPr>
          <a:xfrm>
            <a:off x="12300"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4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4"/>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1" name="Google Shape;601;p44"/>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44"/>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3" name="Google Shape;603;p44"/>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604" name="Google Shape;604;p44"/>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605" name="Google Shape;605;p44"/>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606" name="Google Shape;606;p44"/>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607"/>
        <p:cNvGrpSpPr/>
        <p:nvPr/>
      </p:nvGrpSpPr>
      <p:grpSpPr>
        <a:xfrm>
          <a:off x="0" y="0"/>
          <a:ext cx="0" cy="0"/>
          <a:chOff x="0" y="0"/>
          <a:chExt cx="0" cy="0"/>
        </a:xfrm>
      </p:grpSpPr>
      <p:sp>
        <p:nvSpPr>
          <p:cNvPr id="608" name="Google Shape;608;p4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0" name="Google Shape;61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1" name="Google Shape;61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12" name="Google Shape;612;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3" name="Google Shape;613;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45"/>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5" name="Google Shape;615;p4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5"/>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45"/>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45"/>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1" name="Google Shape;621;p45"/>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622" name="Google Shape;622;p45"/>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623" name="Google Shape;623;p45"/>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624" name="Google Shape;624;p45"/>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625"/>
        <p:cNvGrpSpPr/>
        <p:nvPr/>
      </p:nvGrpSpPr>
      <p:grpSpPr>
        <a:xfrm>
          <a:off x="0" y="0"/>
          <a:ext cx="0" cy="0"/>
          <a:chOff x="0" y="0"/>
          <a:chExt cx="0" cy="0"/>
        </a:xfrm>
      </p:grpSpPr>
      <p:sp>
        <p:nvSpPr>
          <p:cNvPr id="626" name="Google Shape;626;p4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8" name="Google Shape;628;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29" name="Google Shape;629;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0" name="Google Shape;630;p4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31" name="Google Shape;631;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2" name="Google Shape;632;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3" name="Google Shape;633;p4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4" name="Google Shape;634;p4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8" name="Google Shape;638;p4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4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4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2" name="Google Shape;642;p46"/>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43" name="Google Shape;643;p46"/>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644" name="Google Shape;644;p46"/>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45" name="Google Shape;645;p46"/>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646" name="Google Shape;646;p46"/>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647"/>
        <p:cNvGrpSpPr/>
        <p:nvPr/>
      </p:nvGrpSpPr>
      <p:grpSpPr>
        <a:xfrm>
          <a:off x="0" y="0"/>
          <a:ext cx="0" cy="0"/>
          <a:chOff x="0" y="0"/>
          <a:chExt cx="0" cy="0"/>
        </a:xfrm>
      </p:grpSpPr>
      <p:sp>
        <p:nvSpPr>
          <p:cNvPr id="648" name="Google Shape;648;p4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0" name="Google Shape;650;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1" name="Google Shape;651;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52" name="Google Shape;652;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3" name="Google Shape;653;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4" name="Google Shape;654;p47"/>
          <p:cNvSpPr txBox="1">
            <a:spLocks noGrp="1"/>
          </p:cNvSpPr>
          <p:nvPr>
            <p:ph type="subTitle" idx="3"/>
          </p:nvPr>
        </p:nvSpPr>
        <p:spPr>
          <a:xfrm>
            <a:off x="25" y="131942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5" name="Google Shape;655;p4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9" name="Google Shape;659;p4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0" name="Google Shape;660;p4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1" name="Google Shape;661;p4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3" name="Google Shape;663;p47"/>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64" name="Google Shape;664;p47"/>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65" name="Google Shape;665;p47"/>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66" name="Google Shape;666;p47"/>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67" name="Google Shape;667;p47"/>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68"/>
        <p:cNvGrpSpPr/>
        <p:nvPr/>
      </p:nvGrpSpPr>
      <p:grpSpPr>
        <a:xfrm>
          <a:off x="0" y="0"/>
          <a:ext cx="0" cy="0"/>
          <a:chOff x="0" y="0"/>
          <a:chExt cx="0" cy="0"/>
        </a:xfrm>
      </p:grpSpPr>
      <p:sp>
        <p:nvSpPr>
          <p:cNvPr id="669" name="Google Shape;669;p4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2" name="Google Shape;672;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74" name="Google Shape;674;p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5" name="Google Shape;675;p48"/>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6" name="Google Shape;676;p4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8"/>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0" name="Google Shape;680;p48"/>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48"/>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4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8"/>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84" name="Google Shape;684;p48"/>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85" name="Google Shape;685;p48"/>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86" name="Google Shape;686;p48"/>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87" name="Google Shape;687;p48"/>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88" name="Google Shape;688;p48"/>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89"/>
        <p:cNvGrpSpPr/>
        <p:nvPr/>
      </p:nvGrpSpPr>
      <p:grpSpPr>
        <a:xfrm>
          <a:off x="0" y="0"/>
          <a:ext cx="0" cy="0"/>
          <a:chOff x="0" y="0"/>
          <a:chExt cx="0" cy="0"/>
        </a:xfrm>
      </p:grpSpPr>
      <p:sp>
        <p:nvSpPr>
          <p:cNvPr id="690" name="Google Shape;690;p4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2" name="Google Shape;692;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93" name="Google Shape;693;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94" name="Google Shape;694;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95" name="Google Shape;695;p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49"/>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4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49"/>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2" name="Google Shape;702;p49"/>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3" name="Google Shape;703;p4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05" name="Google Shape;705;p49"/>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706" name="Google Shape;706;p49"/>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707" name="Google Shape;707;p49"/>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708" name="Google Shape;708;p49"/>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709" name="Google Shape;709;p49"/>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710"/>
        <p:cNvGrpSpPr/>
        <p:nvPr/>
      </p:nvGrpSpPr>
      <p:grpSpPr>
        <a:xfrm>
          <a:off x="0" y="0"/>
          <a:ext cx="0" cy="0"/>
          <a:chOff x="0" y="0"/>
          <a:chExt cx="0" cy="0"/>
        </a:xfrm>
      </p:grpSpPr>
      <p:sp>
        <p:nvSpPr>
          <p:cNvPr id="711" name="Google Shape;711;p5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4" name="Google Shape;714;p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6" name="Google Shape;716;p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7" name="Google Shape;717;p5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8" name="Google Shape;718;p5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4" name="Google Shape;724;p5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5" name="Google Shape;725;p5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5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7" name="Google Shape;727;p5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8" name="Google Shape;728;p50"/>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29" name="Google Shape;729;p50"/>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730" name="Google Shape;730;p50"/>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31" name="Google Shape;731;p50"/>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732" name="Google Shape;732;p50"/>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33" name="Google Shape;733;p50"/>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734"/>
        <p:cNvGrpSpPr/>
        <p:nvPr/>
      </p:nvGrpSpPr>
      <p:grpSpPr>
        <a:xfrm>
          <a:off x="0" y="0"/>
          <a:ext cx="0" cy="0"/>
          <a:chOff x="0" y="0"/>
          <a:chExt cx="0" cy="0"/>
        </a:xfrm>
      </p:grpSpPr>
      <p:sp>
        <p:nvSpPr>
          <p:cNvPr id="735" name="Google Shape;735;p5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7" name="Google Shape;737;p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8" name="Google Shape;738;p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39" name="Google Shape;739;p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40" name="Google Shape;740;p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1" name="Google Shape;741;p5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2" name="Google Shape;742;p5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5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9" name="Google Shape;749;p5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0" name="Google Shape;750;p5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1" name="Google Shape;751;p5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52" name="Google Shape;752;p51"/>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53" name="Google Shape;753;p51"/>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54" name="Google Shape;754;p51"/>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55" name="Google Shape;755;p51"/>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56" name="Google Shape;756;p51"/>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57" name="Google Shape;757;p51"/>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58"/>
        <p:cNvGrpSpPr/>
        <p:nvPr/>
      </p:nvGrpSpPr>
      <p:grpSpPr>
        <a:xfrm>
          <a:off x="0" y="0"/>
          <a:ext cx="0" cy="0"/>
          <a:chOff x="0" y="0"/>
          <a:chExt cx="0" cy="0"/>
        </a:xfrm>
      </p:grpSpPr>
      <p:sp>
        <p:nvSpPr>
          <p:cNvPr id="759" name="Google Shape;759;p5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1" name="Google Shape;761;p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62" name="Google Shape;762;p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63" name="Google Shape;763;p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4" name="Google Shape;764;p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52"/>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5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2"/>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2"/>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2"/>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2"/>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2"/>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52"/>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3" name="Google Shape;773;p52"/>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52"/>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5" name="Google Shape;775;p52"/>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52"/>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77" name="Google Shape;777;p52"/>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78" name="Google Shape;778;p52"/>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79" name="Google Shape;779;p52"/>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80" name="Google Shape;780;p52"/>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81" name="Google Shape;781;p52"/>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82"/>
        <p:cNvGrpSpPr/>
        <p:nvPr/>
      </p:nvGrpSpPr>
      <p:grpSpPr>
        <a:xfrm>
          <a:off x="0" y="0"/>
          <a:ext cx="0" cy="0"/>
          <a:chOff x="0" y="0"/>
          <a:chExt cx="0" cy="0"/>
        </a:xfrm>
      </p:grpSpPr>
      <p:sp>
        <p:nvSpPr>
          <p:cNvPr id="783" name="Google Shape;783;p53"/>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5" name="Google Shape;785;p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6" name="Google Shape;786;p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87" name="Google Shape;787;p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8" name="Google Shape;788;p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9" name="Google Shape;789;p53"/>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0" name="Google Shape;790;p53"/>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3"/>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3"/>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3"/>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3"/>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3"/>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53"/>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7" name="Google Shape;797;p53"/>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53"/>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9" name="Google Shape;799;p53"/>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0" name="Google Shape;800;p53"/>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801" name="Google Shape;801;p53"/>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802" name="Google Shape;802;p53"/>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803" name="Google Shape;803;p53"/>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804" name="Google Shape;804;p53"/>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805" name="Google Shape;805;p53"/>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806"/>
        <p:cNvGrpSpPr/>
        <p:nvPr/>
      </p:nvGrpSpPr>
      <p:grpSpPr>
        <a:xfrm>
          <a:off x="0" y="0"/>
          <a:ext cx="0" cy="0"/>
          <a:chOff x="0" y="0"/>
          <a:chExt cx="0" cy="0"/>
        </a:xfrm>
      </p:grpSpPr>
      <p:sp>
        <p:nvSpPr>
          <p:cNvPr id="807" name="Google Shape;807;p5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9" name="Google Shape;809;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0" name="Google Shape;810;p5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11" name="Google Shape;811;p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2" name="Google Shape;812;p5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3" name="Google Shape;813;p5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5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6" name="Google Shape;816;p5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8" name="Google Shape;818;p5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5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5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5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6" name="Google Shape;826;p54"/>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27" name="Google Shape;827;p54"/>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828" name="Google Shape;828;p54"/>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29" name="Google Shape;829;p54"/>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830" name="Google Shape;830;p54"/>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31" name="Google Shape;831;p54"/>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832" name="Google Shape;832;p54"/>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833"/>
        <p:cNvGrpSpPr/>
        <p:nvPr/>
      </p:nvGrpSpPr>
      <p:grpSpPr>
        <a:xfrm>
          <a:off x="0" y="0"/>
          <a:ext cx="0" cy="0"/>
          <a:chOff x="0" y="0"/>
          <a:chExt cx="0" cy="0"/>
        </a:xfrm>
      </p:grpSpPr>
      <p:sp>
        <p:nvSpPr>
          <p:cNvPr id="834" name="Google Shape;834;p5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6" name="Google Shape;836;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7" name="Google Shape;837;p5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38" name="Google Shape;838;p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9" name="Google Shape;839;p5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0" name="Google Shape;840;p5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1" name="Google Shape;841;p5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5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5" name="Google Shape;845;p5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5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5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5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3" name="Google Shape;853;p55"/>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54" name="Google Shape;854;p55"/>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55" name="Google Shape;855;p55"/>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56" name="Google Shape;856;p55"/>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57" name="Google Shape;857;p55"/>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58" name="Google Shape;858;p55"/>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59" name="Google Shape;859;p55"/>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60"/>
        <p:cNvGrpSpPr/>
        <p:nvPr/>
      </p:nvGrpSpPr>
      <p:grpSpPr>
        <a:xfrm>
          <a:off x="0" y="0"/>
          <a:ext cx="0" cy="0"/>
          <a:chOff x="0" y="0"/>
          <a:chExt cx="0" cy="0"/>
        </a:xfrm>
      </p:grpSpPr>
      <p:sp>
        <p:nvSpPr>
          <p:cNvPr id="861" name="Google Shape;861;p56"/>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3" name="Google Shape;863;p5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4" name="Google Shape;864;p5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65" name="Google Shape;865;p5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6" name="Google Shape;866;p5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56"/>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8" name="Google Shape;868;p56"/>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6"/>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0" name="Google Shape;870;p56"/>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6"/>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2" name="Google Shape;872;p56"/>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6"/>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56"/>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6"/>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56"/>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6"/>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56"/>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6"/>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0" name="Google Shape;880;p56"/>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81" name="Google Shape;881;p56"/>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82" name="Google Shape;882;p56"/>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83" name="Google Shape;883;p56"/>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84" name="Google Shape;884;p56"/>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85" name="Google Shape;885;p56"/>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86" name="Google Shape;886;p56"/>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87"/>
        <p:cNvGrpSpPr/>
        <p:nvPr/>
      </p:nvGrpSpPr>
      <p:grpSpPr>
        <a:xfrm>
          <a:off x="0" y="0"/>
          <a:ext cx="0" cy="0"/>
          <a:chOff x="0" y="0"/>
          <a:chExt cx="0" cy="0"/>
        </a:xfrm>
      </p:grpSpPr>
      <p:sp>
        <p:nvSpPr>
          <p:cNvPr id="888" name="Google Shape;888;p57"/>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0" name="Google Shape;890;p5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91" name="Google Shape;891;p5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92" name="Google Shape;892;p5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3" name="Google Shape;893;p5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4" name="Google Shape;894;p57"/>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5" name="Google Shape;895;p57"/>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7"/>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7" name="Google Shape;897;p57"/>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7"/>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9" name="Google Shape;899;p57"/>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7"/>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1" name="Google Shape;901;p57"/>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7"/>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3" name="Google Shape;903;p57"/>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7"/>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57"/>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7"/>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07" name="Google Shape;907;p57"/>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908" name="Google Shape;908;p57"/>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909" name="Google Shape;909;p57"/>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910" name="Google Shape;910;p57"/>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911" name="Google Shape;911;p57"/>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912" name="Google Shape;912;p57"/>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913" name="Google Shape;913;p57"/>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914"/>
        <p:cNvGrpSpPr/>
        <p:nvPr/>
      </p:nvGrpSpPr>
      <p:grpSpPr>
        <a:xfrm>
          <a:off x="0" y="0"/>
          <a:ext cx="0" cy="0"/>
          <a:chOff x="0" y="0"/>
          <a:chExt cx="0" cy="0"/>
        </a:xfrm>
      </p:grpSpPr>
      <p:sp>
        <p:nvSpPr>
          <p:cNvPr id="915" name="Google Shape;915;p5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6" name="Google Shape;916;p5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17" name="Google Shape;917;p5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5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19" name="Google Shape;919;p5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0" name="Google Shape;920;p5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2" name="Google Shape;922;p5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5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6" name="Google Shape;926;p5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8" name="Google Shape;928;p5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0" name="Google Shape;930;p5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2" name="Google Shape;932;p5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4" name="Google Shape;934;p5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36" name="Google Shape;936;p58"/>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37" name="Google Shape;937;p58"/>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938" name="Google Shape;938;p58"/>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39" name="Google Shape;939;p58"/>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940" name="Google Shape;940;p58"/>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41" name="Google Shape;941;p58"/>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942" name="Google Shape;942;p58"/>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43" name="Google Shape;943;p58"/>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944"/>
        <p:cNvGrpSpPr/>
        <p:nvPr/>
      </p:nvGrpSpPr>
      <p:grpSpPr>
        <a:xfrm>
          <a:off x="0" y="0"/>
          <a:ext cx="0" cy="0"/>
          <a:chOff x="0" y="0"/>
          <a:chExt cx="0" cy="0"/>
        </a:xfrm>
      </p:grpSpPr>
      <p:sp>
        <p:nvSpPr>
          <p:cNvPr id="945" name="Google Shape;945;p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47" name="Google Shape;947;p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49" name="Google Shape;949;p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5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2" name="Google Shape;952;p5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4" name="Google Shape;954;p5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6" name="Google Shape;956;p5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8" name="Google Shape;958;p5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0" name="Google Shape;960;p5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5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4" name="Google Shape;964;p5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66" name="Google Shape;966;p59"/>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67" name="Google Shape;967;p59"/>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68" name="Google Shape;968;p59"/>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69" name="Google Shape;969;p59"/>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70" name="Google Shape;970;p59"/>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71" name="Google Shape;971;p59"/>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72" name="Google Shape;972;p59"/>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73" name="Google Shape;973;p59"/>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74"/>
        <p:cNvGrpSpPr/>
        <p:nvPr/>
      </p:nvGrpSpPr>
      <p:grpSpPr>
        <a:xfrm>
          <a:off x="0" y="0"/>
          <a:ext cx="0" cy="0"/>
          <a:chOff x="0" y="0"/>
          <a:chExt cx="0" cy="0"/>
        </a:xfrm>
      </p:grpSpPr>
      <p:sp>
        <p:nvSpPr>
          <p:cNvPr id="975" name="Google Shape;975;p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6" name="Google Shape;976;p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77" name="Google Shape;977;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78" name="Google Shape;978;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79" name="Google Shape;979;p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0" name="Google Shape;980;p60"/>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0"/>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2" name="Google Shape;982;p60"/>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0"/>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4" name="Google Shape;984;p60"/>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0"/>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6" name="Google Shape;986;p60"/>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0"/>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8" name="Google Shape;988;p60"/>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0"/>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0" name="Google Shape;990;p60"/>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0"/>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2" name="Google Shape;992;p60"/>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0"/>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4" name="Google Shape;994;p60"/>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0"/>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96" name="Google Shape;996;p60"/>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97" name="Google Shape;997;p60"/>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98" name="Google Shape;998;p60"/>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99" name="Google Shape;999;p60"/>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000" name="Google Shape;1000;p60"/>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001" name="Google Shape;1001;p60"/>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002" name="Google Shape;1002;p60"/>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003" name="Google Shape;1003;p60"/>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004"/>
        <p:cNvGrpSpPr/>
        <p:nvPr/>
      </p:nvGrpSpPr>
      <p:grpSpPr>
        <a:xfrm>
          <a:off x="0" y="0"/>
          <a:ext cx="0" cy="0"/>
          <a:chOff x="0" y="0"/>
          <a:chExt cx="0" cy="0"/>
        </a:xfrm>
      </p:grpSpPr>
      <p:sp>
        <p:nvSpPr>
          <p:cNvPr id="1005" name="Google Shape;1005;p6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6" name="Google Shape;1006;p6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07" name="Google Shape;1007;p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08" name="Google Shape;1008;p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09" name="Google Shape;1009;p6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0" name="Google Shape;1010;p61"/>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1"/>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2" name="Google Shape;1012;p61"/>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1"/>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4" name="Google Shape;1014;p61"/>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1"/>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6" name="Google Shape;1016;p61"/>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1"/>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8" name="Google Shape;1018;p61"/>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1"/>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0" name="Google Shape;1020;p61"/>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1"/>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2" name="Google Shape;1022;p61"/>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1"/>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4" name="Google Shape;1024;p61"/>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1"/>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26" name="Google Shape;1026;p61"/>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027" name="Google Shape;1027;p61"/>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028" name="Google Shape;1028;p61"/>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1029" name="Google Shape;1029;p61"/>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1030" name="Google Shape;1030;p61"/>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1031" name="Google Shape;1031;p61"/>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1032" name="Google Shape;1032;p61"/>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1033" name="Google Shape;1033;p61"/>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1036"/>
        <p:cNvGrpSpPr/>
        <p:nvPr/>
      </p:nvGrpSpPr>
      <p:grpSpPr>
        <a:xfrm>
          <a:off x="0" y="0"/>
          <a:ext cx="0" cy="0"/>
          <a:chOff x="0" y="0"/>
          <a:chExt cx="0" cy="0"/>
        </a:xfrm>
      </p:grpSpPr>
      <p:pic>
        <p:nvPicPr>
          <p:cNvPr id="1037" name="Google Shape;1037;p6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38" name="Google Shape;1038;p63"/>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9" name="Google Shape;1039;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40" name="Google Shape;1040;p63"/>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41" name="Google Shape;1041;p63"/>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42" name="Google Shape;1042;p63"/>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1043"/>
        <p:cNvGrpSpPr/>
        <p:nvPr/>
      </p:nvGrpSpPr>
      <p:grpSpPr>
        <a:xfrm>
          <a:off x="0" y="0"/>
          <a:ext cx="0" cy="0"/>
          <a:chOff x="0" y="0"/>
          <a:chExt cx="0" cy="0"/>
        </a:xfrm>
      </p:grpSpPr>
      <p:pic>
        <p:nvPicPr>
          <p:cNvPr id="1044" name="Google Shape;1044;p6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45" name="Google Shape;1045;p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6" name="Google Shape;1046;p64"/>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47" name="Google Shape;1047;p64"/>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51. Take a Break 1">
  <p:cSld name="CUSTOM">
    <p:spTree>
      <p:nvGrpSpPr>
        <p:cNvPr id="1" name="Shape 1048"/>
        <p:cNvGrpSpPr/>
        <p:nvPr/>
      </p:nvGrpSpPr>
      <p:grpSpPr>
        <a:xfrm>
          <a:off x="0" y="0"/>
          <a:ext cx="0" cy="0"/>
          <a:chOff x="0" y="0"/>
          <a:chExt cx="0" cy="0"/>
        </a:xfrm>
      </p:grpSpPr>
      <p:pic>
        <p:nvPicPr>
          <p:cNvPr id="1049" name="Google Shape;1049;p65"/>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50" name="Google Shape;1050;p65"/>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51" name="Google Shape;1051;p65"/>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
        <p:nvSpPr>
          <p:cNvPr id="1052" name="Google Shape;1052;p6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1053"/>
        <p:cNvGrpSpPr/>
        <p:nvPr/>
      </p:nvGrpSpPr>
      <p:grpSpPr>
        <a:xfrm>
          <a:off x="0" y="0"/>
          <a:ext cx="0" cy="0"/>
          <a:chOff x="0" y="0"/>
          <a:chExt cx="0" cy="0"/>
        </a:xfrm>
      </p:grpSpPr>
      <p:pic>
        <p:nvPicPr>
          <p:cNvPr id="1054" name="Google Shape;1054;p66"/>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55" name="Google Shape;1055;p66"/>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56" name="Google Shape;1056;p66"/>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1057"/>
        <p:cNvGrpSpPr/>
        <p:nvPr/>
      </p:nvGrpSpPr>
      <p:grpSpPr>
        <a:xfrm>
          <a:off x="0" y="0"/>
          <a:ext cx="0" cy="0"/>
          <a:chOff x="0" y="0"/>
          <a:chExt cx="0" cy="0"/>
        </a:xfrm>
      </p:grpSpPr>
      <p:pic>
        <p:nvPicPr>
          <p:cNvPr id="1058" name="Google Shape;1058;p67"/>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59" name="Google Shape;1059;p67"/>
          <p:cNvSpPr txBox="1">
            <a:spLocks noGrp="1"/>
          </p:cNvSpPr>
          <p:nvPr>
            <p:ph type="title"/>
          </p:nvPr>
        </p:nvSpPr>
        <p:spPr>
          <a:xfrm>
            <a:off x="3543300" y="2666900"/>
            <a:ext cx="55647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0" name="Google Shape;1060;p67"/>
          <p:cNvSpPr txBox="1"/>
          <p:nvPr/>
        </p:nvSpPr>
        <p:spPr>
          <a:xfrm>
            <a:off x="3543225" y="20883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61" name="Google Shape;1061;p67"/>
          <p:cNvCxnSpPr/>
          <p:nvPr/>
        </p:nvCxnSpPr>
        <p:spPr>
          <a:xfrm>
            <a:off x="4694700" y="2666900"/>
            <a:ext cx="3261900" cy="0"/>
          </a:xfrm>
          <a:prstGeom prst="straightConnector1">
            <a:avLst/>
          </a:prstGeom>
          <a:noFill/>
          <a:ln w="9525" cap="flat" cmpd="sng">
            <a:solidFill>
              <a:srgbClr val="000000"/>
            </a:solidFill>
            <a:prstDash val="solid"/>
            <a:round/>
            <a:headEnd type="none" w="med" len="med"/>
            <a:tailEnd type="none" w="med" len="med"/>
          </a:ln>
        </p:spPr>
      </p:cxnSp>
      <p:sp>
        <p:nvSpPr>
          <p:cNvPr id="1062" name="Google Shape;1062;p67"/>
          <p:cNvSpPr/>
          <p:nvPr/>
        </p:nvSpPr>
        <p:spPr>
          <a:xfrm>
            <a:off x="5819775" y="8934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7"/>
          <p:cNvSpPr/>
          <p:nvPr/>
        </p:nvSpPr>
        <p:spPr>
          <a:xfrm rot="-5400000" flipH="1">
            <a:off x="6129973" y="1159537"/>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2232">
          <p15:clr>
            <a:srgbClr val="FA7B17"/>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1064"/>
        <p:cNvGrpSpPr/>
        <p:nvPr/>
      </p:nvGrpSpPr>
      <p:grpSpPr>
        <a:xfrm>
          <a:off x="0" y="0"/>
          <a:ext cx="0" cy="0"/>
          <a:chOff x="0" y="0"/>
          <a:chExt cx="0" cy="0"/>
        </a:xfrm>
      </p:grpSpPr>
      <p:pic>
        <p:nvPicPr>
          <p:cNvPr id="1065" name="Google Shape;1065;p68"/>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66" name="Google Shape;1066;p68"/>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67" name="Google Shape;1067;p68"/>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1068" name="Google Shape;1068;p68"/>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8"/>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68"/>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1071"/>
        <p:cNvGrpSpPr/>
        <p:nvPr/>
      </p:nvGrpSpPr>
      <p:grpSpPr>
        <a:xfrm>
          <a:off x="0" y="0"/>
          <a:ext cx="0" cy="0"/>
          <a:chOff x="0" y="0"/>
          <a:chExt cx="0" cy="0"/>
        </a:xfrm>
      </p:grpSpPr>
      <p:pic>
        <p:nvPicPr>
          <p:cNvPr id="1072" name="Google Shape;1072;p69"/>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73" name="Google Shape;1073;p69"/>
          <p:cNvSpPr txBox="1"/>
          <p:nvPr/>
        </p:nvSpPr>
        <p:spPr>
          <a:xfrm>
            <a:off x="0" y="215325"/>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1074"/>
        <p:cNvGrpSpPr/>
        <p:nvPr/>
      </p:nvGrpSpPr>
      <p:grpSpPr>
        <a:xfrm>
          <a:off x="0" y="0"/>
          <a:ext cx="0" cy="0"/>
          <a:chOff x="0" y="0"/>
          <a:chExt cx="0" cy="0"/>
        </a:xfrm>
      </p:grpSpPr>
      <p:pic>
        <p:nvPicPr>
          <p:cNvPr id="1075" name="Google Shape;1075;p70"/>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76" name="Google Shape;1076;p70"/>
          <p:cNvSpPr txBox="1"/>
          <p:nvPr/>
        </p:nvSpPr>
        <p:spPr>
          <a:xfrm>
            <a:off x="358900" y="592950"/>
            <a:ext cx="4603200" cy="7443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theme" Target="../theme/theme2.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hyperlink" Target="https://public.tableau.com/profile/spencer.shadley#!/vizhome/UWTechnologies/Technologie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19.xml"/><Relationship Id="rId5" Type="http://schemas.openxmlformats.org/officeDocument/2006/relationships/image" Target="../media/image54.png"/><Relationship Id="rId4" Type="http://schemas.openxmlformats.org/officeDocument/2006/relationships/hyperlink" Target="https://public.tableau.com/profile/spencer.shadley#!/vizhome/UWTechnologies/Technologies"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32.gif"/></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hyperlink" Target="http://lmgtfy.com/?q=google+fu"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19.xml"/><Relationship Id="rId4" Type="http://schemas.openxmlformats.org/officeDocument/2006/relationships/hyperlink" Target="https://house-cup-bootcamp.herokuapp.com/"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slideLayout" Target="../slideLayouts/slideLayout19.xml"/><Relationship Id="rId7" Type="http://schemas.openxmlformats.org/officeDocument/2006/relationships/image" Target="../media/image35.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4.jpeg"/><Relationship Id="rId5" Type="http://schemas.openxmlformats.org/officeDocument/2006/relationships/image" Target="../media/image33.jpeg"/><Relationship Id="rId10" Type="http://schemas.openxmlformats.org/officeDocument/2006/relationships/image" Target="../media/image38.jpeg"/><Relationship Id="rId4" Type="http://schemas.openxmlformats.org/officeDocument/2006/relationships/notesSlide" Target="../notesSlides/notesSlide3.xml"/><Relationship Id="rId9" Type="http://schemas.openxmlformats.org/officeDocument/2006/relationships/image" Target="../media/image37.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19.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8" Type="http://schemas.openxmlformats.org/officeDocument/2006/relationships/image" Target="../media/image43.jpeg"/><Relationship Id="rId13" Type="http://schemas.openxmlformats.org/officeDocument/2006/relationships/image" Target="../media/image48.png"/><Relationship Id="rId3" Type="http://schemas.openxmlformats.org/officeDocument/2006/relationships/image" Target="../media/image39.png"/><Relationship Id="rId7" Type="http://schemas.openxmlformats.org/officeDocument/2006/relationships/hyperlink" Target="https://us-west-2a.online.tableau.com/t/alpodev/authoring/Anime/Trends" TargetMode="External"/><Relationship Id="rId12"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42.png"/><Relationship Id="rId11" Type="http://schemas.openxmlformats.org/officeDocument/2006/relationships/image" Target="../media/image46.png"/><Relationship Id="rId5" Type="http://schemas.openxmlformats.org/officeDocument/2006/relationships/image" Target="../media/image41.png"/><Relationship Id="rId10" Type="http://schemas.openxmlformats.org/officeDocument/2006/relationships/image" Target="../media/image45.png"/><Relationship Id="rId4" Type="http://schemas.openxmlformats.org/officeDocument/2006/relationships/image" Target="../media/image40.jpeg"/><Relationship Id="rId9" Type="http://schemas.openxmlformats.org/officeDocument/2006/relationships/image" Target="../media/image44.png"/></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24.xml"/><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hyperlink" Target="https://developer.mozilla.org/en-US/docs/Web/HTML" TargetMode="External"/><Relationship Id="rId2" Type="http://schemas.openxmlformats.org/officeDocument/2006/relationships/notesSlide" Target="../notesSlides/notesSlide49.xml"/><Relationship Id="rId1" Type="http://schemas.openxmlformats.org/officeDocument/2006/relationships/slideLayout" Target="../slideLayouts/slideLayout24.xml"/><Relationship Id="rId6" Type="http://schemas.openxmlformats.org/officeDocument/2006/relationships/hyperlink" Target="https://www.w3schools.com/html/" TargetMode="External"/><Relationship Id="rId5" Type="http://schemas.openxmlformats.org/officeDocument/2006/relationships/hyperlink" Target="https://www.google.com/" TargetMode="External"/><Relationship Id="rId4" Type="http://schemas.openxmlformats.org/officeDocument/2006/relationships/image" Target="../media/image74.png"/></Relationships>
</file>

<file path=ppt/slides/_rels/slide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51.jpeg"/><Relationship Id="rId4" Type="http://schemas.openxmlformats.org/officeDocument/2006/relationships/image" Target="../media/image50.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3" Type="http://schemas.openxmlformats.org/officeDocument/2006/relationships/image" Target="../media/image75.gif"/><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3" Type="http://schemas.openxmlformats.org/officeDocument/2006/relationships/hyperlink" Target="https://www.w3schools.com/html/" TargetMode="External"/><Relationship Id="rId7" Type="http://schemas.openxmlformats.org/officeDocument/2006/relationships/hyperlink" Target="https://developer.mozilla.org/en-US/docs/Learn/HTML/Introduction_to_HTML" TargetMode="External"/><Relationship Id="rId2" Type="http://schemas.openxmlformats.org/officeDocument/2006/relationships/notesSlide" Target="../notesSlides/notesSlide55.xml"/><Relationship Id="rId1" Type="http://schemas.openxmlformats.org/officeDocument/2006/relationships/slideLayout" Target="../slideLayouts/slideLayout28.xml"/><Relationship Id="rId6" Type="http://schemas.openxmlformats.org/officeDocument/2006/relationships/hyperlink" Target="https://www.youtube.com/watch?v=ieb6Svbc10E&amp;index=1&amp;list=PLgJ8UgkiorCnMLsUevoQRxH8t9bt7ne14" TargetMode="External"/><Relationship Id="rId5" Type="http://schemas.openxmlformats.org/officeDocument/2006/relationships/hyperlink" Target="https://www.w3schools.com/html/html_paragraphs.asp" TargetMode="External"/><Relationship Id="rId4" Type="http://schemas.openxmlformats.org/officeDocument/2006/relationships/hyperlink" Target="https://www.w3schools.com/html/default.asp"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notesSlide" Target="../notesSlides/notesSlide56.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71"/>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US" dirty="0">
                <a:solidFill>
                  <a:schemeClr val="dk1"/>
                </a:solidFill>
              </a:rPr>
              <a:t>Welcome!</a:t>
            </a:r>
            <a:br>
              <a:rPr lang="en-US" dirty="0">
                <a:solidFill>
                  <a:schemeClr val="dk1"/>
                </a:solidFill>
              </a:rPr>
            </a:br>
            <a:endParaRPr dirty="0"/>
          </a:p>
        </p:txBody>
      </p:sp>
      <p:sp>
        <p:nvSpPr>
          <p:cNvPr id="1082" name="Google Shape;1082;p71"/>
          <p:cNvSpPr txBox="1">
            <a:spLocks noGrp="1"/>
          </p:cNvSpPr>
          <p:nvPr>
            <p:ph type="title" idx="3"/>
          </p:nvPr>
        </p:nvSpPr>
        <p:spPr>
          <a:xfrm>
            <a:off x="525600" y="3447025"/>
            <a:ext cx="8344500" cy="360000"/>
          </a:xfrm>
          <a:prstGeom prst="rect">
            <a:avLst/>
          </a:prstGeom>
        </p:spPr>
        <p:txBody>
          <a:bodyPr spcFirstLastPara="1" wrap="square" lIns="3200400" tIns="9125" rIns="274300" bIns="0" anchor="ctr" anchorCtr="0">
            <a:noAutofit/>
          </a:bodyPr>
          <a:lstStyle/>
          <a:p>
            <a:pPr marL="0" lvl="0" indent="0" algn="r" rtl="0">
              <a:spcBef>
                <a:spcPts val="0"/>
              </a:spcBef>
              <a:spcAft>
                <a:spcPts val="0"/>
              </a:spcAft>
              <a:buNone/>
            </a:pPr>
            <a:endParaRPr/>
          </a:p>
        </p:txBody>
      </p:sp>
      <p:sp>
        <p:nvSpPr>
          <p:cNvPr id="1083" name="Google Shape;1083;p71"/>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Lesson 1.1</a:t>
            </a: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75"/>
          <p:cNvSpPr txBox="1">
            <a:spLocks noGrp="1"/>
          </p:cNvSpPr>
          <p:nvPr>
            <p:ph type="title"/>
          </p:nvPr>
        </p:nvSpPr>
        <p:spPr>
          <a:xfrm>
            <a:off x="2544050" y="1545675"/>
            <a:ext cx="57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b="1" dirty="0"/>
              <a:t>Our Goal = Enable Your Goals</a:t>
            </a:r>
            <a:br>
              <a:rPr lang="en-US" sz="3000" b="1" dirty="0"/>
            </a:br>
            <a:r>
              <a:rPr lang="en-US" sz="2800" b="1" dirty="0">
                <a:solidFill>
                  <a:schemeClr val="tx1">
                    <a:lumMod val="65000"/>
                    <a:lumOff val="35000"/>
                  </a:schemeClr>
                </a:solidFill>
              </a:rPr>
              <a:t>This is why we’re here. We want to help you achieve your goals.</a:t>
            </a:r>
            <a:endParaRPr lang="en-US" sz="2800" dirty="0">
              <a:solidFill>
                <a:schemeClr val="tx1">
                  <a:lumMod val="65000"/>
                  <a:lumOff val="35000"/>
                </a:schemeClr>
              </a:solidFill>
              <a:latin typeface="Roboto Light"/>
              <a:ea typeface="Roboto Light"/>
              <a:cs typeface="Roboto Light"/>
              <a:sym typeface="Roboto Light"/>
            </a:endParaRPr>
          </a:p>
          <a:p>
            <a:pPr marL="0" lvl="0" indent="0" algn="l" rtl="0">
              <a:spcBef>
                <a:spcPts val="0"/>
              </a:spcBef>
              <a:spcAft>
                <a:spcPts val="0"/>
              </a:spcAft>
              <a:buNone/>
            </a:pPr>
            <a:endParaRPr sz="3000" dirty="0">
              <a:latin typeface="Roboto Light"/>
              <a:ea typeface="Roboto Light"/>
              <a:cs typeface="Roboto Light"/>
              <a:sym typeface="Roboto Light"/>
            </a:endParaRPr>
          </a:p>
        </p:txBody>
      </p:sp>
      <p:sp>
        <p:nvSpPr>
          <p:cNvPr id="3" name="Google Shape;1159;p81">
            <a:extLst>
              <a:ext uri="{FF2B5EF4-FFF2-40B4-BE49-F238E27FC236}">
                <a16:creationId xmlns:a16="http://schemas.microsoft.com/office/drawing/2014/main" id="{49EC304E-69BC-4114-A504-10F1C1B5ABA2}"/>
              </a:ext>
            </a:extLst>
          </p:cNvPr>
          <p:cNvSpPr txBox="1">
            <a:spLocks/>
          </p:cNvSpPr>
          <p:nvPr/>
        </p:nvSpPr>
        <p:spPr>
          <a:xfrm>
            <a:off x="209421" y="3399645"/>
            <a:ext cx="8977863" cy="133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36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r>
              <a:rPr lang="en-US" sz="2400" dirty="0">
                <a:solidFill>
                  <a:schemeClr val="tx1">
                    <a:lumMod val="65000"/>
                    <a:lumOff val="35000"/>
                  </a:schemeClr>
                </a:solidFill>
              </a:rPr>
              <a:t>We =</a:t>
            </a:r>
          </a:p>
          <a:p>
            <a:r>
              <a:rPr lang="en-US" sz="2400" dirty="0">
                <a:solidFill>
                  <a:schemeClr val="tx1">
                    <a:lumMod val="65000"/>
                    <a:lumOff val="35000"/>
                  </a:schemeClr>
                </a:solidFill>
              </a:rPr>
              <a:t>Instructor, TAs, Student Success Manager, Career Coaches, etc.</a:t>
            </a:r>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81"/>
          <p:cNvSpPr txBox="1">
            <a:spLocks noGrp="1"/>
          </p:cNvSpPr>
          <p:nvPr>
            <p:ph type="title"/>
          </p:nvPr>
        </p:nvSpPr>
        <p:spPr>
          <a:xfrm>
            <a:off x="274350" y="1738575"/>
            <a:ext cx="8595300" cy="13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3000" b="1" dirty="0">
                <a:latin typeface="Roboto"/>
                <a:ea typeface="Roboto"/>
                <a:cs typeface="Roboto"/>
                <a:sym typeface="Roboto"/>
              </a:rPr>
              <a:t>There’s a lot of stuff in web development</a:t>
            </a:r>
            <a:endParaRPr sz="3000" b="1" dirty="0">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sz="2400" b="1" dirty="0">
              <a:latin typeface="Roboto"/>
              <a:ea typeface="Roboto"/>
              <a:cs typeface="Roboto"/>
              <a:sym typeface="Roboto"/>
            </a:endParaRPr>
          </a:p>
          <a:p>
            <a:pPr marL="0" lvl="0" indent="0" algn="ctr" rtl="0">
              <a:spcBef>
                <a:spcPts val="0"/>
              </a:spcBef>
              <a:spcAft>
                <a:spcPts val="0"/>
              </a:spcAft>
              <a:buNone/>
            </a:pPr>
            <a:r>
              <a:rPr lang="en-US" sz="3000" dirty="0">
                <a:latin typeface="Roboto"/>
                <a:ea typeface="Roboto"/>
                <a:cs typeface="Roboto"/>
                <a:sym typeface="Roboto"/>
              </a:rPr>
              <a:t>You are going to learn &gt;80 technologies</a:t>
            </a:r>
            <a:endParaRPr sz="3000" dirty="0">
              <a:latin typeface="Roboto"/>
              <a:ea typeface="Roboto"/>
              <a:cs typeface="Roboto"/>
              <a:sym typeface="Roboto"/>
            </a:endParaRPr>
          </a:p>
        </p:txBody>
      </p:sp>
    </p:spTree>
    <p:extLst>
      <p:ext uri="{BB962C8B-B14F-4D97-AF65-F5344CB8AC3E}">
        <p14:creationId xmlns:p14="http://schemas.microsoft.com/office/powerpoint/2010/main" val="3826279096"/>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1000" b="-1000"/>
          </a:stretch>
        </a:blipFill>
        <a:effectLst/>
      </p:bgPr>
    </p:bg>
    <p:spTree>
      <p:nvGrpSpPr>
        <p:cNvPr id="1" name="Shape 1093"/>
        <p:cNvGrpSpPr/>
        <p:nvPr/>
      </p:nvGrpSpPr>
      <p:grpSpPr>
        <a:xfrm>
          <a:off x="0" y="0"/>
          <a:ext cx="0" cy="0"/>
          <a:chOff x="0" y="0"/>
          <a:chExt cx="0" cy="0"/>
        </a:xfrm>
      </p:grpSpPr>
      <p:sp>
        <p:nvSpPr>
          <p:cNvPr id="5" name="Title 4">
            <a:extLst>
              <a:ext uri="{FF2B5EF4-FFF2-40B4-BE49-F238E27FC236}">
                <a16:creationId xmlns:a16="http://schemas.microsoft.com/office/drawing/2014/main" id="{8A48F74F-10F4-45EA-ADCC-63A66BDA906D}"/>
              </a:ext>
            </a:extLst>
          </p:cNvPr>
          <p:cNvSpPr>
            <a:spLocks noGrp="1"/>
          </p:cNvSpPr>
          <p:nvPr>
            <p:ph type="title"/>
          </p:nvPr>
        </p:nvSpPr>
        <p:spPr/>
        <p:txBody>
          <a:bodyPr/>
          <a:lstStyle/>
          <a:p>
            <a:r>
              <a:rPr lang="en-US" dirty="0">
                <a:hlinkClick r:id="rId4"/>
              </a:rPr>
              <a:t>So many technologies!</a:t>
            </a:r>
            <a:endParaRPr lang="en-US" dirty="0"/>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2000" b="-2000"/>
          </a:stretch>
        </a:blipFill>
        <a:effectLst/>
      </p:bgPr>
    </p:bg>
    <p:spTree>
      <p:nvGrpSpPr>
        <p:cNvPr id="1" name="Shape 1093"/>
        <p:cNvGrpSpPr/>
        <p:nvPr/>
      </p:nvGrpSpPr>
      <p:grpSpPr>
        <a:xfrm>
          <a:off x="0" y="0"/>
          <a:ext cx="0" cy="0"/>
          <a:chOff x="0" y="0"/>
          <a:chExt cx="0" cy="0"/>
        </a:xfrm>
      </p:grpSpPr>
      <p:cxnSp>
        <p:nvCxnSpPr>
          <p:cNvPr id="1097" name="Google Shape;1097;p73"/>
          <p:cNvCxnSpPr/>
          <p:nvPr/>
        </p:nvCxnSpPr>
        <p:spPr>
          <a:xfrm>
            <a:off x="274375" y="640080"/>
            <a:ext cx="8595600" cy="10200"/>
          </a:xfrm>
          <a:prstGeom prst="straightConnector1">
            <a:avLst/>
          </a:prstGeom>
          <a:noFill/>
          <a:ln w="9525" cap="flat" cmpd="sng">
            <a:solidFill>
              <a:srgbClr val="FFFFFF"/>
            </a:solidFill>
            <a:prstDash val="solid"/>
            <a:round/>
            <a:headEnd type="none" w="med" len="med"/>
            <a:tailEnd type="none" w="med" len="med"/>
          </a:ln>
        </p:spPr>
      </p:cxnSp>
      <p:sp>
        <p:nvSpPr>
          <p:cNvPr id="5" name="Title 4">
            <a:extLst>
              <a:ext uri="{FF2B5EF4-FFF2-40B4-BE49-F238E27FC236}">
                <a16:creationId xmlns:a16="http://schemas.microsoft.com/office/drawing/2014/main" id="{8A48F74F-10F4-45EA-ADCC-63A66BDA906D}"/>
              </a:ext>
            </a:extLst>
          </p:cNvPr>
          <p:cNvSpPr>
            <a:spLocks noGrp="1"/>
          </p:cNvSpPr>
          <p:nvPr>
            <p:ph type="title"/>
          </p:nvPr>
        </p:nvSpPr>
        <p:spPr/>
        <p:txBody>
          <a:bodyPr/>
          <a:lstStyle/>
          <a:p>
            <a:r>
              <a:rPr lang="en-US" dirty="0">
                <a:hlinkClick r:id="rId4"/>
              </a:rPr>
              <a:t>So many technologies!</a:t>
            </a:r>
            <a:endParaRPr lang="en-US" dirty="0"/>
          </a:p>
        </p:txBody>
      </p:sp>
      <p:pic>
        <p:nvPicPr>
          <p:cNvPr id="3" name="Picture 2">
            <a:extLst>
              <a:ext uri="{FF2B5EF4-FFF2-40B4-BE49-F238E27FC236}">
                <a16:creationId xmlns:a16="http://schemas.microsoft.com/office/drawing/2014/main" id="{847A7880-A9C5-4F63-B111-B8C43D91B504}"/>
              </a:ext>
            </a:extLst>
          </p:cNvPr>
          <p:cNvPicPr>
            <a:picLocks noChangeAspect="1"/>
          </p:cNvPicPr>
          <p:nvPr/>
        </p:nvPicPr>
        <p:blipFill>
          <a:blip r:embed="rId5"/>
          <a:stretch>
            <a:fillRect/>
          </a:stretch>
        </p:blipFill>
        <p:spPr>
          <a:xfrm>
            <a:off x="79158" y="4010382"/>
            <a:ext cx="1809932" cy="1066459"/>
          </a:xfrm>
          <a:prstGeom prst="rect">
            <a:avLst/>
          </a:prstGeom>
        </p:spPr>
      </p:pic>
    </p:spTree>
    <p:extLst>
      <p:ext uri="{BB962C8B-B14F-4D97-AF65-F5344CB8AC3E}">
        <p14:creationId xmlns:p14="http://schemas.microsoft.com/office/powerpoint/2010/main" val="2636548849"/>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8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rPr>
              <a:t>The Path of Learning</a:t>
            </a:r>
            <a:endParaRPr>
              <a:solidFill>
                <a:schemeClr val="lt1"/>
              </a:solidFill>
            </a:endParaRPr>
          </a:p>
          <a:p>
            <a:pPr marL="0" lvl="0" indent="0" algn="ctr" rtl="0">
              <a:spcBef>
                <a:spcPts val="0"/>
              </a:spcBef>
              <a:spcAft>
                <a:spcPts val="0"/>
              </a:spcAft>
              <a:buNone/>
            </a:pPr>
            <a:endParaRPr/>
          </a:p>
        </p:txBody>
      </p: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81"/>
          <p:cNvSpPr txBox="1">
            <a:spLocks noGrp="1"/>
          </p:cNvSpPr>
          <p:nvPr>
            <p:ph type="title"/>
          </p:nvPr>
        </p:nvSpPr>
        <p:spPr>
          <a:xfrm>
            <a:off x="274350" y="1397703"/>
            <a:ext cx="8595300" cy="295245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3000" b="1" dirty="0">
                <a:latin typeface="Roboto"/>
                <a:ea typeface="Roboto"/>
                <a:cs typeface="Roboto"/>
                <a:sym typeface="Roboto"/>
              </a:rPr>
              <a:t>You can’t learn what you think you already know</a:t>
            </a:r>
            <a:endParaRPr sz="3000" b="1" dirty="0">
              <a:latin typeface="Roboto"/>
              <a:ea typeface="Roboto"/>
              <a:cs typeface="Roboto"/>
              <a:sym typeface="Roboto"/>
            </a:endParaRPr>
          </a:p>
          <a:p>
            <a:pPr lvl="0">
              <a:buClr>
                <a:schemeClr val="dk1"/>
              </a:buClr>
              <a:buSzPts val="1100"/>
            </a:pPr>
            <a:br>
              <a:rPr lang="en-US" sz="2400" b="1" dirty="0">
                <a:latin typeface="Roboto"/>
                <a:ea typeface="Roboto"/>
                <a:cs typeface="Roboto"/>
                <a:sym typeface="Roboto"/>
              </a:rPr>
            </a:br>
            <a:r>
              <a:rPr lang="en-US" sz="2800" dirty="0">
                <a:solidFill>
                  <a:schemeClr val="tx1">
                    <a:lumMod val="50000"/>
                    <a:lumOff val="50000"/>
                  </a:schemeClr>
                </a:solidFill>
              </a:rPr>
              <a:t>“It is impossible for a man to learn what he thinks he already knows.”</a:t>
            </a:r>
            <a:br>
              <a:rPr lang="en-US" sz="2800" dirty="0">
                <a:solidFill>
                  <a:schemeClr val="tx1">
                    <a:lumMod val="50000"/>
                    <a:lumOff val="50000"/>
                  </a:schemeClr>
                </a:solidFill>
              </a:rPr>
            </a:br>
            <a:br>
              <a:rPr lang="en-US" sz="2800" dirty="0">
                <a:solidFill>
                  <a:schemeClr val="tx1">
                    <a:lumMod val="50000"/>
                    <a:lumOff val="50000"/>
                  </a:schemeClr>
                </a:solidFill>
              </a:rPr>
            </a:br>
            <a:r>
              <a:rPr lang="en-US" sz="2800" dirty="0">
                <a:solidFill>
                  <a:schemeClr val="tx1">
                    <a:lumMod val="50000"/>
                    <a:lumOff val="50000"/>
                  </a:schemeClr>
                </a:solidFill>
              </a:rPr>
              <a:t>- Epictetus, </a:t>
            </a:r>
            <a:r>
              <a:rPr lang="en-US" sz="2800" i="1" dirty="0">
                <a:solidFill>
                  <a:schemeClr val="tx1">
                    <a:lumMod val="50000"/>
                    <a:lumOff val="50000"/>
                  </a:schemeClr>
                </a:solidFill>
              </a:rPr>
              <a:t>Discourses</a:t>
            </a:r>
            <a:r>
              <a:rPr lang="en-US" sz="2800" dirty="0">
                <a:solidFill>
                  <a:schemeClr val="tx1">
                    <a:lumMod val="50000"/>
                    <a:lumOff val="50000"/>
                  </a:schemeClr>
                </a:solidFill>
              </a:rPr>
              <a:t>, Book II, </a:t>
            </a:r>
            <a:r>
              <a:rPr lang="en-US" sz="2800" dirty="0" err="1">
                <a:solidFill>
                  <a:schemeClr val="tx1">
                    <a:lumMod val="50000"/>
                    <a:lumOff val="50000"/>
                  </a:schemeClr>
                </a:solidFill>
              </a:rPr>
              <a:t>ch.</a:t>
            </a:r>
            <a:r>
              <a:rPr lang="en-US" sz="2800" dirty="0">
                <a:solidFill>
                  <a:schemeClr val="tx1">
                    <a:lumMod val="50000"/>
                    <a:lumOff val="50000"/>
                  </a:schemeClr>
                </a:solidFill>
              </a:rPr>
              <a:t> 17</a:t>
            </a:r>
            <a:endParaRPr sz="2400" b="1" dirty="0">
              <a:solidFill>
                <a:schemeClr val="tx1">
                  <a:lumMod val="50000"/>
                  <a:lumOff val="50000"/>
                </a:schemeClr>
              </a:solidFill>
              <a:latin typeface="Roboto"/>
              <a:ea typeface="Roboto"/>
              <a:cs typeface="Roboto"/>
              <a:sym typeface="Roboto"/>
            </a:endParaRPr>
          </a:p>
        </p:txBody>
      </p:sp>
    </p:spTree>
    <p:extLst>
      <p:ext uri="{BB962C8B-B14F-4D97-AF65-F5344CB8AC3E}">
        <p14:creationId xmlns:p14="http://schemas.microsoft.com/office/powerpoint/2010/main" val="3818524337"/>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85"/>
          <p:cNvSpPr txBox="1">
            <a:spLocks noGrp="1"/>
          </p:cNvSpPr>
          <p:nvPr>
            <p:ph type="title"/>
          </p:nvPr>
        </p:nvSpPr>
        <p:spPr>
          <a:xfrm>
            <a:off x="274350" y="1562100"/>
            <a:ext cx="8595300" cy="109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Nothing comes easy.</a:t>
            </a:r>
            <a:endParaRPr>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As students, you face three </a:t>
            </a:r>
            <a:endParaRPr>
              <a:latin typeface="Roboto Light"/>
              <a:ea typeface="Roboto Light"/>
              <a:cs typeface="Roboto Light"/>
              <a:sym typeface="Roboto Light"/>
            </a:endParaRPr>
          </a:p>
          <a:p>
            <a:pPr marL="0" lvl="0" indent="0" algn="ctr" rtl="0">
              <a:spcBef>
                <a:spcPts val="0"/>
              </a:spcBef>
              <a:spcAft>
                <a:spcPts val="0"/>
              </a:spcAft>
              <a:buNone/>
            </a:pPr>
            <a:r>
              <a:rPr lang="en" b="1">
                <a:latin typeface="Roboto"/>
                <a:ea typeface="Roboto"/>
                <a:cs typeface="Roboto"/>
                <a:sym typeface="Roboto"/>
              </a:rPr>
              <a:t>HUGE</a:t>
            </a:r>
            <a:r>
              <a:rPr lang="en">
                <a:latin typeface="Roboto Light"/>
                <a:ea typeface="Roboto Light"/>
                <a:cs typeface="Roboto Light"/>
                <a:sym typeface="Roboto Light"/>
              </a:rPr>
              <a:t> obstacles.</a:t>
            </a:r>
            <a:endParaRPr>
              <a:latin typeface="Roboto Light"/>
              <a:ea typeface="Roboto Light"/>
              <a:cs typeface="Roboto Light"/>
              <a:sym typeface="Roboto Light"/>
            </a:endParaRPr>
          </a:p>
        </p:txBody>
      </p:sp>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pic>
        <p:nvPicPr>
          <p:cNvPr id="1026" name="Picture 2">
            <a:extLst>
              <a:ext uri="{FF2B5EF4-FFF2-40B4-BE49-F238E27FC236}">
                <a16:creationId xmlns:a16="http://schemas.microsoft.com/office/drawing/2014/main" id="{B9EA4B99-46E7-4AAB-904E-6ECFD7EBF9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755" y="533700"/>
            <a:ext cx="6035836" cy="4240267"/>
          </a:xfrm>
          <a:prstGeom prst="rect">
            <a:avLst/>
          </a:prstGeom>
          <a:noFill/>
          <a:extLst>
            <a:ext uri="{909E8E84-426E-40DD-AFC4-6F175D3DCCD1}">
              <a14:hiddenFill xmlns:a14="http://schemas.microsoft.com/office/drawing/2010/main">
                <a:solidFill>
                  <a:srgbClr val="FFFFFF"/>
                </a:solidFill>
              </a14:hiddenFill>
            </a:ext>
          </a:extLst>
        </p:spPr>
      </p:pic>
      <p:pic>
        <p:nvPicPr>
          <p:cNvPr id="1189" name="Google Shape;1189;p86"/>
          <p:cNvPicPr preferRelativeResize="0"/>
          <p:nvPr/>
        </p:nvPicPr>
        <p:blipFill>
          <a:blip r:embed="rId4">
            <a:alphaModFix/>
          </a:blip>
          <a:stretch>
            <a:fillRect/>
          </a:stretch>
        </p:blipFill>
        <p:spPr>
          <a:xfrm>
            <a:off x="0" y="0"/>
            <a:ext cx="9143995" cy="5143500"/>
          </a:xfrm>
          <a:prstGeom prst="rect">
            <a:avLst/>
          </a:prstGeom>
          <a:noFill/>
          <a:ln>
            <a:noFill/>
          </a:ln>
        </p:spPr>
      </p:pic>
      <p:sp>
        <p:nvSpPr>
          <p:cNvPr id="1190" name="Google Shape;1190;p8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Obstacle #1: The Great Confusion</a:t>
            </a:r>
            <a:endParaRPr/>
          </a:p>
        </p:txBody>
      </p:sp>
      <p:sp>
        <p:nvSpPr>
          <p:cNvPr id="1191" name="Google Shape;1191;p86"/>
          <p:cNvSpPr txBox="1">
            <a:spLocks noGrp="1"/>
          </p:cNvSpPr>
          <p:nvPr>
            <p:ph type="subTitle" idx="1"/>
          </p:nvPr>
        </p:nvSpPr>
        <p:spPr>
          <a:xfrm>
            <a:off x="-12300" y="911538"/>
            <a:ext cx="9144000" cy="1400400"/>
          </a:xfrm>
          <a:prstGeom prst="rect">
            <a:avLst/>
          </a:prstGeom>
        </p:spPr>
        <p:txBody>
          <a:bodyPr spcFirstLastPara="1" wrap="square" lIns="457200" tIns="91425" rIns="457200" bIns="0" anchor="t" anchorCtr="0">
            <a:noAutofit/>
          </a:bodyPr>
          <a:lstStyle/>
          <a:p>
            <a:pPr marL="0" lvl="0" indent="0" algn="ctr" rtl="0">
              <a:spcBef>
                <a:spcPts val="0"/>
              </a:spcBef>
              <a:spcAft>
                <a:spcPts val="0"/>
              </a:spcAft>
              <a:buNone/>
            </a:pPr>
            <a:r>
              <a:rPr lang="en" b="1" dirty="0"/>
              <a:t>10</a:t>
            </a:r>
            <a:r>
              <a:rPr lang="en-US" b="1" dirty="0"/>
              <a:t> states of a programmer</a:t>
            </a:r>
          </a:p>
          <a:p>
            <a:pPr marL="0" lvl="0" indent="0" algn="ctr" rtl="0">
              <a:spcBef>
                <a:spcPts val="0"/>
              </a:spcBef>
              <a:spcAft>
                <a:spcPts val="0"/>
              </a:spcAft>
              <a:buNone/>
            </a:pPr>
            <a:endParaRPr lang="en" b="1" dirty="0"/>
          </a:p>
          <a:p>
            <a:pPr marL="0" lvl="0" indent="0" algn="ctr" rtl="0">
              <a:spcBef>
                <a:spcPts val="0"/>
              </a:spcBef>
              <a:spcAft>
                <a:spcPts val="0"/>
              </a:spcAft>
              <a:buNone/>
            </a:pPr>
            <a:r>
              <a:rPr lang="en" b="1" dirty="0"/>
              <a:t>1: My code doesn't work and I don't know why.</a:t>
            </a:r>
            <a:endParaRPr b="1" dirty="0"/>
          </a:p>
          <a:p>
            <a:pPr marL="0" lvl="0" indent="0" algn="ctr" rtl="0">
              <a:spcBef>
                <a:spcPts val="0"/>
              </a:spcBef>
              <a:spcAft>
                <a:spcPts val="0"/>
              </a:spcAft>
              <a:buClr>
                <a:schemeClr val="dk1"/>
              </a:buClr>
              <a:buSzPts val="1100"/>
              <a:buFont typeface="Arial"/>
              <a:buNone/>
            </a:pPr>
            <a:endParaRPr b="1" dirty="0"/>
          </a:p>
          <a:p>
            <a:pPr marL="0" lvl="0" indent="0" algn="ctr" rtl="0">
              <a:spcBef>
                <a:spcPts val="0"/>
              </a:spcBef>
              <a:spcAft>
                <a:spcPts val="0"/>
              </a:spcAft>
              <a:buClr>
                <a:schemeClr val="dk1"/>
              </a:buClr>
              <a:buSzPts val="1100"/>
              <a:buFont typeface="Arial"/>
              <a:buNone/>
            </a:pPr>
            <a:r>
              <a:rPr lang="en" b="1" dirty="0"/>
              <a:t>10: My code works and I don't know why.</a:t>
            </a:r>
            <a:endParaRPr b="1" dirty="0"/>
          </a:p>
          <a:p>
            <a:pPr marL="0" lvl="0" indent="0" algn="ctr" rtl="0">
              <a:spcBef>
                <a:spcPts val="0"/>
              </a:spcBef>
              <a:spcAft>
                <a:spcPts val="0"/>
              </a:spcAft>
              <a:buNone/>
            </a:pPr>
            <a:endParaRPr b="1" dirty="0"/>
          </a:p>
        </p:txBody>
      </p:sp>
      <p:cxnSp>
        <p:nvCxnSpPr>
          <p:cNvPr id="1192" name="Google Shape;1192;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193" name="Google Shape;1193;p86"/>
          <p:cNvCxnSpPr/>
          <p:nvPr/>
        </p:nvCxnSpPr>
        <p:spPr>
          <a:xfrm>
            <a:off x="2590350" y="1418568"/>
            <a:ext cx="3938700" cy="0"/>
          </a:xfrm>
          <a:prstGeom prst="straightConnector1">
            <a:avLst/>
          </a:prstGeom>
          <a:noFill/>
          <a:ln w="9525" cap="flat" cmpd="sng">
            <a:solidFill>
              <a:schemeClr val="dk2"/>
            </a:solidFill>
            <a:prstDash val="solid"/>
            <a:round/>
            <a:headEnd type="none" w="med" len="med"/>
            <a:tailEnd type="none" w="med" len="med"/>
          </a:ln>
        </p:spPr>
      </p:cxnSp>
      <p:cxnSp>
        <p:nvCxnSpPr>
          <p:cNvPr id="7" name="Google Shape;1193;p86">
            <a:extLst>
              <a:ext uri="{FF2B5EF4-FFF2-40B4-BE49-F238E27FC236}">
                <a16:creationId xmlns:a16="http://schemas.microsoft.com/office/drawing/2014/main" id="{9A8AB018-80BE-42C9-AF79-0516D2D528FB}"/>
              </a:ext>
            </a:extLst>
          </p:cNvPr>
          <p:cNvCxnSpPr/>
          <p:nvPr/>
        </p:nvCxnSpPr>
        <p:spPr>
          <a:xfrm>
            <a:off x="2590350" y="1990637"/>
            <a:ext cx="39387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8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Obstacle #2: The Great Doubt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pic>
        <p:nvPicPr>
          <p:cNvPr id="1200" name="Google Shape;1200;p87"/>
          <p:cNvPicPr preferRelativeResize="0"/>
          <p:nvPr/>
        </p:nvPicPr>
        <p:blipFill>
          <a:blip r:embed="rId3">
            <a:alphaModFix/>
          </a:blip>
          <a:stretch>
            <a:fillRect/>
          </a:stretch>
        </p:blipFill>
        <p:spPr>
          <a:xfrm>
            <a:off x="2173269" y="647700"/>
            <a:ext cx="6224733" cy="4154949"/>
          </a:xfrm>
          <a:prstGeom prst="rect">
            <a:avLst/>
          </a:prstGeom>
          <a:noFill/>
          <a:ln>
            <a:noFill/>
          </a:ln>
        </p:spPr>
      </p:pic>
      <p:sp>
        <p:nvSpPr>
          <p:cNvPr id="1201" name="Google Shape;1201;p87"/>
          <p:cNvSpPr txBox="1">
            <a:spLocks noGrp="1"/>
          </p:cNvSpPr>
          <p:nvPr>
            <p:ph type="subTitle" idx="1"/>
          </p:nvPr>
        </p:nvSpPr>
        <p:spPr>
          <a:xfrm>
            <a:off x="695325" y="1761825"/>
            <a:ext cx="102393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400"/>
              <a:t>“Maybe I’m just dumb.”</a:t>
            </a:r>
            <a:endParaRPr sz="2400"/>
          </a:p>
        </p:txBody>
      </p:sp>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pic>
        <p:nvPicPr>
          <p:cNvPr id="1207" name="Google Shape;1207;p88"/>
          <p:cNvPicPr preferRelativeResize="0"/>
          <p:nvPr/>
        </p:nvPicPr>
        <p:blipFill rotWithShape="1">
          <a:blip r:embed="rId3">
            <a:alphaModFix/>
          </a:blip>
          <a:srcRect/>
          <a:stretch/>
        </p:blipFill>
        <p:spPr>
          <a:xfrm>
            <a:off x="0" y="0"/>
            <a:ext cx="9143995" cy="5143500"/>
          </a:xfrm>
          <a:prstGeom prst="rect">
            <a:avLst/>
          </a:prstGeom>
          <a:noFill/>
          <a:ln>
            <a:noFill/>
          </a:ln>
        </p:spPr>
      </p:pic>
      <p:sp>
        <p:nvSpPr>
          <p:cNvPr id="1208" name="Google Shape;1208;p8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Obstacle #3: The Great Distance</a:t>
            </a:r>
            <a:endParaRPr/>
          </a:p>
        </p:txBody>
      </p:sp>
      <p:cxnSp>
        <p:nvCxnSpPr>
          <p:cNvPr id="1209" name="Google Shape;1209;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 name="TextBox 1">
            <a:extLst>
              <a:ext uri="{FF2B5EF4-FFF2-40B4-BE49-F238E27FC236}">
                <a16:creationId xmlns:a16="http://schemas.microsoft.com/office/drawing/2014/main" id="{C0DA91CC-0A55-48C3-B3EC-F51F7027DF97}"/>
              </a:ext>
            </a:extLst>
          </p:cNvPr>
          <p:cNvSpPr txBox="1"/>
          <p:nvPr/>
        </p:nvSpPr>
        <p:spPr>
          <a:xfrm>
            <a:off x="1723029" y="1263603"/>
            <a:ext cx="6868237" cy="1138773"/>
          </a:xfrm>
          <a:prstGeom prst="rect">
            <a:avLst/>
          </a:prstGeom>
          <a:noFill/>
        </p:spPr>
        <p:txBody>
          <a:bodyPr wrap="square" rtlCol="0">
            <a:spAutoFit/>
          </a:bodyPr>
          <a:lstStyle/>
          <a:p>
            <a:r>
              <a:rPr lang="en-US" sz="2400" i="1" dirty="0"/>
              <a:t>If you want to go fast, go alone.</a:t>
            </a:r>
          </a:p>
          <a:p>
            <a:r>
              <a:rPr lang="en-US" sz="2400" i="1" dirty="0"/>
              <a:t>If you want to go far, go together.</a:t>
            </a:r>
          </a:p>
          <a:p>
            <a:r>
              <a:rPr lang="en-US" sz="2000" dirty="0"/>
              <a:t>-African Proverb</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Am I? [Experience]</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114300" indent="0">
              <a:buSzPts val="1800"/>
              <a:buNone/>
            </a:pPr>
            <a:endParaRPr lang="en-US" sz="1600" dirty="0"/>
          </a:p>
        </p:txBody>
      </p:sp>
      <p:pic>
        <p:nvPicPr>
          <p:cNvPr id="6" name="Picture 5">
            <a:extLst>
              <a:ext uri="{FF2B5EF4-FFF2-40B4-BE49-F238E27FC236}">
                <a16:creationId xmlns:a16="http://schemas.microsoft.com/office/drawing/2014/main" id="{2FDDB944-46AA-4C78-AFCA-E2F58BEF6FB4}"/>
              </a:ext>
            </a:extLst>
          </p:cNvPr>
          <p:cNvPicPr>
            <a:picLocks noChangeAspect="1"/>
          </p:cNvPicPr>
          <p:nvPr/>
        </p:nvPicPr>
        <p:blipFill>
          <a:blip r:embed="rId3"/>
          <a:stretch>
            <a:fillRect/>
          </a:stretch>
        </p:blipFill>
        <p:spPr>
          <a:xfrm>
            <a:off x="460307" y="761641"/>
            <a:ext cx="3476465" cy="4040709"/>
          </a:xfrm>
          <a:prstGeom prst="rect">
            <a:avLst/>
          </a:prstGeom>
        </p:spPr>
      </p:pic>
      <p:pic>
        <p:nvPicPr>
          <p:cNvPr id="4100" name="Picture 4" descr="Its Great To Meet You Will Ferrell GIF by filmeditor">
            <a:extLst>
              <a:ext uri="{FF2B5EF4-FFF2-40B4-BE49-F238E27FC236}">
                <a16:creationId xmlns:a16="http://schemas.microsoft.com/office/drawing/2014/main" id="{782E03AF-DA84-4CF8-94CD-6C269E8D5C79}"/>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159504" y="1444410"/>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60867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00"/>
                                        </p:tgtEl>
                                        <p:attrNameLst>
                                          <p:attrName>style.visibility</p:attrName>
                                        </p:attrNameLst>
                                      </p:cBhvr>
                                      <p:to>
                                        <p:strVal val="visible"/>
                                      </p:to>
                                    </p:set>
                                    <p:animEffect transition="in" filter="fade">
                                      <p:cBhvr>
                                        <p:cTn id="11"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Learning Can Be Frustrating</a:t>
            </a:r>
            <a:endParaRPr/>
          </a:p>
        </p:txBody>
      </p:sp>
      <p:sp>
        <p:nvSpPr>
          <p:cNvPr id="1226" name="Google Shape;1226;p90"/>
          <p:cNvSpPr txBox="1">
            <a:spLocks noGrp="1"/>
          </p:cNvSpPr>
          <p:nvPr>
            <p:ph type="subTitle" idx="1"/>
          </p:nvPr>
        </p:nvSpPr>
        <p:spPr>
          <a:xfrm>
            <a:off x="434450" y="1298100"/>
            <a:ext cx="8040900" cy="3235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can’t tell whether you’re learning something when you’re learning it—in fact, </a:t>
            </a:r>
            <a:r>
              <a:rPr lang="en" i="1"/>
              <a:t>learning feels a lot more like frustration</a:t>
            </a:r>
            <a:r>
              <a:rPr lang="en"/>
              <a:t>.</a:t>
            </a:r>
            <a:endParaRPr/>
          </a:p>
          <a:p>
            <a:pPr marL="0" lvl="0" indent="0" algn="l" rtl="0">
              <a:spcBef>
                <a:spcPts val="1200"/>
              </a:spcBef>
              <a:spcAft>
                <a:spcPts val="0"/>
              </a:spcAft>
              <a:buClr>
                <a:schemeClr val="dk1"/>
              </a:buClr>
              <a:buSzPts val="1100"/>
              <a:buFont typeface="Arial"/>
              <a:buNone/>
            </a:pPr>
            <a:r>
              <a:rPr lang="en">
                <a:solidFill>
                  <a:schemeClr val="dk1"/>
                </a:solidFill>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endParaRPr>
              <a:solidFill>
                <a:schemeClr val="dk1"/>
              </a:solidFill>
            </a:endParaRPr>
          </a:p>
          <a:p>
            <a:pPr marL="0" lvl="0" indent="0" algn="l" rtl="0">
              <a:spcBef>
                <a:spcPts val="1200"/>
              </a:spcBef>
              <a:spcAft>
                <a:spcPts val="0"/>
              </a:spcAft>
              <a:buClr>
                <a:schemeClr val="dk1"/>
              </a:buClr>
              <a:buSzPts val="1100"/>
              <a:buFont typeface="Arial"/>
              <a:buNone/>
            </a:pPr>
            <a:r>
              <a:rPr lang="en" sz="1200">
                <a:solidFill>
                  <a:schemeClr val="dk1"/>
                </a:solidFill>
              </a:rPr>
              <a:t>—Jeff Dickey, author of </a:t>
            </a:r>
            <a:r>
              <a:rPr lang="en" sz="1200" i="1">
                <a:solidFill>
                  <a:schemeClr val="dk1"/>
                </a:solidFill>
              </a:rPr>
              <a:t>Write Modern Web Apps </a:t>
            </a:r>
            <a:br>
              <a:rPr lang="en" sz="1200" i="1">
                <a:solidFill>
                  <a:schemeClr val="dk1"/>
                </a:solidFill>
              </a:rPr>
            </a:br>
            <a:r>
              <a:rPr lang="en" sz="1200" i="1">
                <a:solidFill>
                  <a:schemeClr val="dk1"/>
                </a:solidFill>
              </a:rPr>
              <a:t>with the MEAN Stack: Mongo, Express, AngularJS, </a:t>
            </a:r>
            <a:br>
              <a:rPr lang="en" sz="1200" i="1">
                <a:solidFill>
                  <a:schemeClr val="dk1"/>
                </a:solidFill>
              </a:rPr>
            </a:br>
            <a:r>
              <a:rPr lang="en" sz="1200" i="1">
                <a:solidFill>
                  <a:schemeClr val="dk1"/>
                </a:solidFill>
              </a:rPr>
              <a:t>and Node.JS </a:t>
            </a:r>
            <a:r>
              <a:rPr lang="en" sz="1200">
                <a:solidFill>
                  <a:schemeClr val="dk1"/>
                </a:solidFill>
              </a:rPr>
              <a:t>(Peachpit Press, 2014)</a:t>
            </a:r>
            <a:endParaRPr sz="1200">
              <a:solidFill>
                <a:schemeClr val="dk1"/>
              </a:solidFill>
            </a:endParaRPr>
          </a:p>
          <a:p>
            <a:pPr marL="0" lvl="0" indent="0" algn="l" rtl="0">
              <a:spcBef>
                <a:spcPts val="1200"/>
              </a:spcBef>
              <a:spcAft>
                <a:spcPts val="0"/>
              </a:spcAft>
              <a:buClr>
                <a:schemeClr val="dk1"/>
              </a:buClr>
              <a:buSzPts val="1100"/>
              <a:buFont typeface="Arial"/>
              <a:buNone/>
            </a:pPr>
            <a:endParaRPr sz="1400">
              <a:solidFill>
                <a:schemeClr val="dk1"/>
              </a:solidFill>
            </a:endParaRPr>
          </a:p>
          <a:p>
            <a:pPr marL="0" lvl="0" indent="0" algn="l" rtl="0">
              <a:spcBef>
                <a:spcPts val="1200"/>
              </a:spcBef>
              <a:spcAft>
                <a:spcPts val="1200"/>
              </a:spcAft>
              <a:buNone/>
            </a:pPr>
            <a:endParaRPr/>
          </a:p>
        </p:txBody>
      </p:sp>
      <p:pic>
        <p:nvPicPr>
          <p:cNvPr id="1227" name="Google Shape;1227;p90"/>
          <p:cNvPicPr preferRelativeResize="0"/>
          <p:nvPr/>
        </p:nvPicPr>
        <p:blipFill>
          <a:blip r:embed="rId3">
            <a:alphaModFix/>
          </a:blip>
          <a:stretch>
            <a:fillRect/>
          </a:stretch>
        </p:blipFill>
        <p:spPr>
          <a:xfrm>
            <a:off x="259100" y="1125575"/>
            <a:ext cx="609936" cy="533700"/>
          </a:xfrm>
          <a:prstGeom prst="rect">
            <a:avLst/>
          </a:prstGeom>
          <a:noFill/>
          <a:ln>
            <a:noFill/>
          </a:ln>
        </p:spPr>
      </p:pic>
      <p:pic>
        <p:nvPicPr>
          <p:cNvPr id="1228" name="Google Shape;1228;p90"/>
          <p:cNvPicPr preferRelativeResize="0"/>
          <p:nvPr/>
        </p:nvPicPr>
        <p:blipFill>
          <a:blip r:embed="rId3">
            <a:alphaModFix/>
          </a:blip>
          <a:stretch>
            <a:fillRect/>
          </a:stretch>
        </p:blipFill>
        <p:spPr>
          <a:xfrm rot="10800000">
            <a:off x="5325675" y="3178775"/>
            <a:ext cx="609936" cy="533700"/>
          </a:xfrm>
          <a:prstGeom prst="rect">
            <a:avLst/>
          </a:prstGeom>
          <a:noFill/>
          <a:ln>
            <a:noFill/>
          </a:ln>
        </p:spPr>
      </p:pic>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Celebrate your success</a:t>
            </a:r>
            <a:endParaRPr dirty="0"/>
          </a:p>
        </p:txBody>
      </p:sp>
      <p:sp>
        <p:nvSpPr>
          <p:cNvPr id="1226" name="Google Shape;1226;p90"/>
          <p:cNvSpPr txBox="1">
            <a:spLocks noGrp="1"/>
          </p:cNvSpPr>
          <p:nvPr>
            <p:ph type="subTitle" idx="1"/>
          </p:nvPr>
        </p:nvSpPr>
        <p:spPr>
          <a:xfrm>
            <a:off x="434450" y="1298100"/>
            <a:ext cx="8040900" cy="3235800"/>
          </a:xfrm>
          <a:prstGeom prst="rect">
            <a:avLst/>
          </a:prstGeom>
        </p:spPr>
        <p:txBody>
          <a:bodyPr spcFirstLastPara="1" wrap="square" lIns="457200" tIns="91425" rIns="457200" bIns="0" anchor="t" anchorCtr="0">
            <a:noAutofit/>
          </a:bodyPr>
          <a:lstStyle/>
          <a:p>
            <a:pPr marL="0" lvl="0" indent="0" algn="l" rtl="0">
              <a:spcBef>
                <a:spcPts val="1200"/>
              </a:spcBef>
              <a:spcAft>
                <a:spcPts val="0"/>
              </a:spcAft>
              <a:buClr>
                <a:schemeClr val="dk1"/>
              </a:buClr>
              <a:buSzPts val="1100"/>
              <a:buFont typeface="Arial"/>
              <a:buNone/>
            </a:pPr>
            <a:endParaRPr sz="1400" dirty="0">
              <a:solidFill>
                <a:schemeClr val="dk1"/>
              </a:solidFill>
            </a:endParaRPr>
          </a:p>
          <a:p>
            <a:pPr marL="0" lvl="0" indent="0" algn="l" rtl="0">
              <a:spcBef>
                <a:spcPts val="1200"/>
              </a:spcBef>
              <a:spcAft>
                <a:spcPts val="1200"/>
              </a:spcAft>
              <a:buNone/>
            </a:pPr>
            <a:endParaRPr dirty="0"/>
          </a:p>
        </p:txBody>
      </p:sp>
      <p:pic>
        <p:nvPicPr>
          <p:cNvPr id="2054" name="Picture 6" descr="Related image">
            <a:extLst>
              <a:ext uri="{FF2B5EF4-FFF2-40B4-BE49-F238E27FC236}">
                <a16:creationId xmlns:a16="http://schemas.microsoft.com/office/drawing/2014/main" id="{1CB6340C-93FD-4978-8950-2130AD0FE75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64250" y="1633537"/>
            <a:ext cx="2781300" cy="187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230320"/>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pic>
        <p:nvPicPr>
          <p:cNvPr id="1326" name="Google Shape;1326;p95"/>
          <p:cNvPicPr preferRelativeResize="0"/>
          <p:nvPr/>
        </p:nvPicPr>
        <p:blipFill>
          <a:blip r:embed="rId3">
            <a:alphaModFix/>
          </a:blip>
          <a:stretch>
            <a:fillRect/>
          </a:stretch>
        </p:blipFill>
        <p:spPr>
          <a:xfrm>
            <a:off x="-12300" y="0"/>
            <a:ext cx="9144000" cy="5143495"/>
          </a:xfrm>
          <a:prstGeom prst="rect">
            <a:avLst/>
          </a:prstGeom>
          <a:noFill/>
          <a:ln>
            <a:noFill/>
          </a:ln>
        </p:spPr>
      </p:pic>
      <p:sp>
        <p:nvSpPr>
          <p:cNvPr id="1327" name="Google Shape;1327;p9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Google Fu: The Most Important Skill of All</a:t>
            </a:r>
            <a:endParaRPr/>
          </a:p>
        </p:txBody>
      </p:sp>
      <p:sp>
        <p:nvSpPr>
          <p:cNvPr id="1328" name="Google Shape;1328;p95"/>
          <p:cNvSpPr txBox="1">
            <a:spLocks noGrp="1"/>
          </p:cNvSpPr>
          <p:nvPr>
            <p:ph type="subTitle" idx="1"/>
          </p:nvPr>
        </p:nvSpPr>
        <p:spPr>
          <a:xfrm>
            <a:off x="1489000" y="253722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3000" u="sng" dirty="0">
                <a:solidFill>
                  <a:schemeClr val="hlink"/>
                </a:solidFill>
                <a:hlinkClick r:id="rId4"/>
              </a:rPr>
              <a:t>What Is Google Fu?</a:t>
            </a:r>
            <a:endParaRPr sz="3000" dirty="0"/>
          </a:p>
        </p:txBody>
      </p:sp>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p9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dirty="0"/>
              <a:t>Course Structure</a:t>
            </a:r>
            <a:endParaRPr dirty="0"/>
          </a:p>
          <a:p>
            <a:pPr marL="0" lvl="0" indent="0" algn="ctr" rtl="0">
              <a:spcBef>
                <a:spcPts val="0"/>
              </a:spcBef>
              <a:spcAft>
                <a:spcPts val="0"/>
              </a:spcAft>
              <a:buNone/>
            </a:pPr>
            <a:endParaRPr dirty="0"/>
          </a:p>
        </p:txBody>
      </p:sp>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Course Overview</a:t>
            </a:r>
            <a:endParaRPr dirty="0"/>
          </a:p>
        </p:txBody>
      </p:sp>
      <p:sp>
        <p:nvSpPr>
          <p:cNvPr id="1686" name="Google Shape;1686;p117"/>
          <p:cNvSpPr txBox="1">
            <a:spLocks noGrp="1"/>
          </p:cNvSpPr>
          <p:nvPr>
            <p:ph type="body" idx="3"/>
          </p:nvPr>
        </p:nvSpPr>
        <p:spPr>
          <a:xfrm>
            <a:off x="341635" y="862945"/>
            <a:ext cx="8460730" cy="3859250"/>
          </a:xfrm>
          <a:prstGeom prst="rect">
            <a:avLst/>
          </a:prstGeom>
        </p:spPr>
        <p:txBody>
          <a:bodyPr spcFirstLastPara="1" wrap="square" lIns="457200" tIns="0" rIns="457200" bIns="914400" numCol="2" anchor="t" anchorCtr="0">
            <a:noAutofit/>
          </a:bodyPr>
          <a:lstStyle/>
          <a:p>
            <a:pPr marL="400050" indent="-285750">
              <a:spcBef>
                <a:spcPts val="600"/>
              </a:spcBef>
              <a:buSzPts val="1800"/>
            </a:pPr>
            <a:r>
              <a:rPr lang="en-US" sz="1600" dirty="0"/>
              <a:t>Week 01 - HTML-Git-CSS</a:t>
            </a:r>
          </a:p>
          <a:p>
            <a:pPr marL="400050" indent="-285750">
              <a:spcBef>
                <a:spcPts val="600"/>
              </a:spcBef>
              <a:buSzPts val="1800"/>
            </a:pPr>
            <a:r>
              <a:rPr lang="en-US" sz="1600" dirty="0"/>
              <a:t>Week 02 - CSS-Bootstrap</a:t>
            </a:r>
          </a:p>
          <a:p>
            <a:pPr marL="400050" indent="-285750">
              <a:spcBef>
                <a:spcPts val="600"/>
              </a:spcBef>
              <a:buSzPts val="1800"/>
            </a:pPr>
            <a:r>
              <a:rPr lang="en-US" sz="1600" dirty="0"/>
              <a:t>Week 03 - JavaScript</a:t>
            </a:r>
          </a:p>
          <a:p>
            <a:pPr marL="400050" indent="-285750">
              <a:spcBef>
                <a:spcPts val="600"/>
              </a:spcBef>
              <a:buSzPts val="1800"/>
            </a:pPr>
            <a:r>
              <a:rPr lang="en-US" sz="1600" dirty="0"/>
              <a:t>Week 04 - Web-APIs</a:t>
            </a:r>
          </a:p>
          <a:p>
            <a:pPr marL="400050" indent="-285750">
              <a:spcBef>
                <a:spcPts val="600"/>
              </a:spcBef>
              <a:buSzPts val="1800"/>
            </a:pPr>
            <a:r>
              <a:rPr lang="en-US" sz="1600" dirty="0"/>
              <a:t>Week 05 - Third-Party-APIs</a:t>
            </a:r>
          </a:p>
          <a:p>
            <a:pPr marL="400050" indent="-285750">
              <a:spcBef>
                <a:spcPts val="600"/>
              </a:spcBef>
              <a:buSzPts val="1800"/>
            </a:pPr>
            <a:r>
              <a:rPr lang="en-US" sz="1600" dirty="0"/>
              <a:t>Week 06 - Server-Side-APIs</a:t>
            </a:r>
          </a:p>
          <a:p>
            <a:pPr marL="400050" indent="-285750">
              <a:spcBef>
                <a:spcPts val="600"/>
              </a:spcBef>
              <a:buSzPts val="1800"/>
            </a:pPr>
            <a:r>
              <a:rPr lang="en-US" sz="1600" dirty="0"/>
              <a:t>Week 07 - Project-1</a:t>
            </a:r>
          </a:p>
          <a:p>
            <a:pPr marL="400050" indent="-285750">
              <a:spcBef>
                <a:spcPts val="600"/>
              </a:spcBef>
              <a:buSzPts val="1800"/>
            </a:pPr>
            <a:r>
              <a:rPr lang="en-US" sz="1600" dirty="0"/>
              <a:t>Week 08 - Project-1-Continued</a:t>
            </a:r>
          </a:p>
          <a:p>
            <a:pPr marL="400050" indent="-285750">
              <a:spcBef>
                <a:spcPts val="600"/>
              </a:spcBef>
              <a:buSzPts val="1800"/>
            </a:pPr>
            <a:r>
              <a:rPr lang="en-US" sz="1600" dirty="0"/>
              <a:t>Week 09 - NodeJS</a:t>
            </a:r>
          </a:p>
          <a:p>
            <a:pPr marL="400050" indent="-285750">
              <a:spcBef>
                <a:spcPts val="600"/>
              </a:spcBef>
              <a:buSzPts val="1800"/>
            </a:pPr>
            <a:r>
              <a:rPr lang="en-US" sz="1600" dirty="0"/>
              <a:t>Week 10 - OOP</a:t>
            </a:r>
          </a:p>
          <a:p>
            <a:pPr marL="400050" indent="-285750">
              <a:spcBef>
                <a:spcPts val="600"/>
              </a:spcBef>
              <a:buSzPts val="1800"/>
            </a:pPr>
            <a:r>
              <a:rPr lang="en-US" sz="1600" dirty="0"/>
              <a:t>Week 11 - express</a:t>
            </a:r>
          </a:p>
          <a:p>
            <a:pPr marL="400050" indent="-285750">
              <a:spcBef>
                <a:spcPts val="600"/>
              </a:spcBef>
              <a:buSzPts val="1800"/>
            </a:pPr>
            <a:r>
              <a:rPr lang="en-US" sz="1600" dirty="0"/>
              <a:t>Week 12 - MySQL</a:t>
            </a:r>
          </a:p>
          <a:p>
            <a:pPr marL="400050" indent="-285750">
              <a:spcBef>
                <a:spcPts val="600"/>
              </a:spcBef>
              <a:buSzPts val="1800"/>
            </a:pPr>
            <a:r>
              <a:rPr lang="en-US" sz="1600" dirty="0"/>
              <a:t>Week 13 - MVC</a:t>
            </a:r>
          </a:p>
          <a:p>
            <a:pPr marL="400050" indent="-285750">
              <a:spcBef>
                <a:spcPts val="600"/>
              </a:spcBef>
              <a:buSzPts val="1800"/>
            </a:pPr>
            <a:r>
              <a:rPr lang="en-US" sz="1600" dirty="0"/>
              <a:t>Week 14 - Full-Stack</a:t>
            </a:r>
          </a:p>
          <a:p>
            <a:pPr marL="400050" indent="-285750">
              <a:spcBef>
                <a:spcPts val="600"/>
              </a:spcBef>
              <a:buSzPts val="1800"/>
            </a:pPr>
            <a:r>
              <a:rPr lang="en-US" sz="1600" dirty="0"/>
              <a:t>Week 15 - Project-2</a:t>
            </a:r>
          </a:p>
          <a:p>
            <a:pPr marL="400050" indent="-285750">
              <a:spcBef>
                <a:spcPts val="600"/>
              </a:spcBef>
              <a:buSzPts val="1800"/>
            </a:pPr>
            <a:r>
              <a:rPr lang="en-US" sz="1600" dirty="0"/>
              <a:t>Week 16 - Project-2-Contd</a:t>
            </a:r>
          </a:p>
          <a:p>
            <a:pPr marL="400050" indent="-285750">
              <a:spcBef>
                <a:spcPts val="600"/>
              </a:spcBef>
              <a:buSzPts val="1800"/>
            </a:pPr>
            <a:r>
              <a:rPr lang="en-US" sz="1600" dirty="0"/>
              <a:t>Week 17 - NoSQL</a:t>
            </a:r>
          </a:p>
          <a:p>
            <a:pPr marL="400050" indent="-285750">
              <a:spcBef>
                <a:spcPts val="600"/>
              </a:spcBef>
              <a:buSzPts val="1800"/>
            </a:pPr>
            <a:r>
              <a:rPr lang="en-US" sz="1600" dirty="0"/>
              <a:t>Week 18 - PWA</a:t>
            </a:r>
          </a:p>
          <a:p>
            <a:pPr marL="400050" indent="-285750">
              <a:spcBef>
                <a:spcPts val="600"/>
              </a:spcBef>
              <a:buSzPts val="1800"/>
            </a:pPr>
            <a:r>
              <a:rPr lang="en-US" sz="1600" dirty="0"/>
              <a:t>Week 19 - React</a:t>
            </a:r>
          </a:p>
          <a:p>
            <a:pPr marL="400050" indent="-285750">
              <a:spcBef>
                <a:spcPts val="600"/>
              </a:spcBef>
              <a:buSzPts val="1800"/>
            </a:pPr>
            <a:r>
              <a:rPr lang="en-US" sz="1600" dirty="0"/>
              <a:t>Week 20 - State</a:t>
            </a:r>
          </a:p>
          <a:p>
            <a:pPr marL="400050" indent="-285750">
              <a:spcBef>
                <a:spcPts val="600"/>
              </a:spcBef>
              <a:buSzPts val="1800"/>
            </a:pPr>
            <a:r>
              <a:rPr lang="en-US" sz="1600" dirty="0"/>
              <a:t>Week 21 - MERN</a:t>
            </a:r>
          </a:p>
          <a:p>
            <a:pPr marL="400050" indent="-285750">
              <a:spcBef>
                <a:spcPts val="600"/>
              </a:spcBef>
              <a:buSzPts val="1800"/>
            </a:pPr>
            <a:r>
              <a:rPr lang="en-US" sz="1600" dirty="0"/>
              <a:t>Week 22 - Computer-Science</a:t>
            </a:r>
          </a:p>
          <a:p>
            <a:pPr marL="400050" indent="-285750">
              <a:spcBef>
                <a:spcPts val="600"/>
              </a:spcBef>
              <a:buSzPts val="1800"/>
            </a:pPr>
            <a:r>
              <a:rPr lang="en-US" sz="1600" dirty="0"/>
              <a:t>Week 23 - Project-3</a:t>
            </a:r>
          </a:p>
          <a:p>
            <a:pPr marL="400050" indent="-285750">
              <a:spcBef>
                <a:spcPts val="600"/>
              </a:spcBef>
              <a:buSzPts val="1800"/>
            </a:pPr>
            <a:r>
              <a:rPr lang="en-US" sz="1600" dirty="0"/>
              <a:t>Week 24 - Project-3-Continued</a:t>
            </a:r>
          </a:p>
        </p:txBody>
      </p:sp>
    </p:spTree>
    <p:extLst>
      <p:ext uri="{BB962C8B-B14F-4D97-AF65-F5344CB8AC3E}">
        <p14:creationId xmlns:p14="http://schemas.microsoft.com/office/powerpoint/2010/main" val="1149418036"/>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Projects</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400050" indent="-285750">
              <a:spcBef>
                <a:spcPts val="1800"/>
              </a:spcBef>
              <a:buSzPts val="1800"/>
            </a:pPr>
            <a:r>
              <a:rPr lang="en-US" sz="1600" dirty="0"/>
              <a:t>There are three projects</a:t>
            </a:r>
          </a:p>
          <a:p>
            <a:pPr marL="400050" indent="-285750">
              <a:spcBef>
                <a:spcPts val="1800"/>
              </a:spcBef>
              <a:buSzPts val="1800"/>
            </a:pPr>
            <a:r>
              <a:rPr lang="en-US" sz="1600" dirty="0"/>
              <a:t>They will be group projects</a:t>
            </a:r>
          </a:p>
          <a:p>
            <a:pPr marL="400050" indent="-285750">
              <a:spcBef>
                <a:spcPts val="1800"/>
              </a:spcBef>
              <a:buSzPts val="1800"/>
            </a:pPr>
            <a:r>
              <a:rPr lang="en-US" sz="1600" dirty="0"/>
              <a:t>This is a place to showcase your new skills (and looks great on a resume!)</a:t>
            </a:r>
          </a:p>
          <a:p>
            <a:pPr marL="400050" indent="-285750">
              <a:spcBef>
                <a:spcPts val="1800"/>
              </a:spcBef>
              <a:buSzPts val="1800"/>
            </a:pPr>
            <a:r>
              <a:rPr lang="en-US" sz="1600" dirty="0"/>
              <a:t>More details to come once they are closer</a:t>
            </a:r>
          </a:p>
        </p:txBody>
      </p:sp>
    </p:spTree>
    <p:extLst>
      <p:ext uri="{BB962C8B-B14F-4D97-AF65-F5344CB8AC3E}">
        <p14:creationId xmlns:p14="http://schemas.microsoft.com/office/powerpoint/2010/main" val="2762231850"/>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Weekly Schedule</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400050" indent="-285750">
              <a:spcBef>
                <a:spcPts val="1800"/>
              </a:spcBef>
              <a:buSzPts val="1800"/>
            </a:pPr>
            <a:r>
              <a:rPr lang="en-US" sz="1600" dirty="0"/>
              <a:t>Class is on </a:t>
            </a:r>
            <a:r>
              <a:rPr lang="en-US" sz="1600" b="1" dirty="0"/>
              <a:t>Tuesday</a:t>
            </a:r>
            <a:r>
              <a:rPr lang="en-US" sz="1600" dirty="0"/>
              <a:t>, </a:t>
            </a:r>
            <a:r>
              <a:rPr lang="en-US" sz="1600" b="1" dirty="0"/>
              <a:t>Thursday</a:t>
            </a:r>
            <a:r>
              <a:rPr lang="en-US" sz="1600" dirty="0"/>
              <a:t> and </a:t>
            </a:r>
            <a:r>
              <a:rPr lang="en-US" sz="1600" b="1" dirty="0"/>
              <a:t>Saturday</a:t>
            </a:r>
          </a:p>
          <a:p>
            <a:pPr marL="400050" indent="-285750">
              <a:spcBef>
                <a:spcPts val="1800"/>
              </a:spcBef>
              <a:buSzPts val="1800"/>
            </a:pPr>
            <a:r>
              <a:rPr lang="en-US" sz="1600" dirty="0"/>
              <a:t>Office hours are </a:t>
            </a:r>
            <a:r>
              <a:rPr lang="en-US" sz="1600" b="1" dirty="0"/>
              <a:t>45 minutes before class</a:t>
            </a:r>
            <a:r>
              <a:rPr lang="en-US" sz="1600" dirty="0"/>
              <a:t> and </a:t>
            </a:r>
            <a:r>
              <a:rPr lang="en-US" sz="1600" b="1" dirty="0"/>
              <a:t>30 minutes after class</a:t>
            </a:r>
          </a:p>
          <a:p>
            <a:pPr marL="400050" indent="-285750">
              <a:spcBef>
                <a:spcPts val="1800"/>
              </a:spcBef>
              <a:buSzPts val="1800"/>
            </a:pPr>
            <a:r>
              <a:rPr lang="en-US" sz="1600" dirty="0"/>
              <a:t>The day </a:t>
            </a:r>
            <a:r>
              <a:rPr lang="en-US" sz="1600" b="1" dirty="0"/>
              <a:t>before class </a:t>
            </a:r>
            <a:r>
              <a:rPr lang="en-US" sz="1600" dirty="0"/>
              <a:t>any relevant slidedecks and unsolved activities are pushed to GitLab</a:t>
            </a:r>
          </a:p>
          <a:p>
            <a:pPr marL="400050" indent="-285750">
              <a:spcBef>
                <a:spcPts val="1800"/>
              </a:spcBef>
              <a:buSzPts val="1800"/>
            </a:pPr>
            <a:r>
              <a:rPr lang="en-US" sz="1600" b="1" dirty="0"/>
              <a:t>After each activity </a:t>
            </a:r>
            <a:r>
              <a:rPr lang="en-US" sz="1600" dirty="0"/>
              <a:t>a</a:t>
            </a:r>
            <a:r>
              <a:rPr lang="en-US" sz="1600" b="1" dirty="0"/>
              <a:t> </a:t>
            </a:r>
            <a:r>
              <a:rPr lang="en-US" sz="1600" dirty="0"/>
              <a:t>solved example activity will be pushed to GitLab</a:t>
            </a:r>
          </a:p>
          <a:p>
            <a:pPr marL="400050" indent="-285750">
              <a:spcBef>
                <a:spcPts val="1800"/>
              </a:spcBef>
              <a:buSzPts val="1800"/>
            </a:pPr>
            <a:r>
              <a:rPr lang="en-US" sz="1600" dirty="0"/>
              <a:t>On </a:t>
            </a:r>
            <a:r>
              <a:rPr lang="en-US" sz="1600" b="1" dirty="0"/>
              <a:t>Tuesdays</a:t>
            </a:r>
            <a:r>
              <a:rPr lang="en-US" sz="1600" dirty="0"/>
              <a:t> a weekly homework will be released and an example solution will be pushed to GitLab for the previous homework</a:t>
            </a:r>
          </a:p>
          <a:p>
            <a:pPr marL="400050" indent="-285750">
              <a:spcBef>
                <a:spcPts val="1800"/>
              </a:spcBef>
              <a:buSzPts val="1800"/>
            </a:pPr>
            <a:r>
              <a:rPr lang="en-US" sz="1600" b="1" dirty="0"/>
              <a:t>Saturday</a:t>
            </a:r>
            <a:r>
              <a:rPr lang="en-US" sz="1600" dirty="0"/>
              <a:t> at 11:59PM the weekly homework is due</a:t>
            </a:r>
          </a:p>
        </p:txBody>
      </p:sp>
    </p:spTree>
    <p:extLst>
      <p:ext uri="{BB962C8B-B14F-4D97-AF65-F5344CB8AC3E}">
        <p14:creationId xmlns:p14="http://schemas.microsoft.com/office/powerpoint/2010/main" val="1889001381"/>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Daily Schedule</a:t>
            </a:r>
            <a:endParaRPr/>
          </a:p>
        </p:txBody>
      </p:sp>
      <p:sp>
        <p:nvSpPr>
          <p:cNvPr id="1341" name="Google Shape;1341;p9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each class, we’ll cover the following:</a:t>
            </a:r>
            <a:endParaRPr/>
          </a:p>
        </p:txBody>
      </p:sp>
      <p:sp>
        <p:nvSpPr>
          <p:cNvPr id="1342" name="Google Shape;1342;p97"/>
          <p:cNvSpPr txBox="1">
            <a:spLocks noGrp="1"/>
          </p:cNvSpPr>
          <p:nvPr>
            <p:ph type="subTitle" idx="3"/>
          </p:nvPr>
        </p:nvSpPr>
        <p:spPr>
          <a:xfrm>
            <a:off x="-12150" y="1274650"/>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dirty="0"/>
              <a:t>Set objectives</a:t>
            </a:r>
            <a:endParaRPr dirty="0"/>
          </a:p>
        </p:txBody>
      </p:sp>
      <p:sp>
        <p:nvSpPr>
          <p:cNvPr id="1343" name="Google Shape;1343;p97"/>
          <p:cNvSpPr txBox="1">
            <a:spLocks noGrp="1"/>
          </p:cNvSpPr>
          <p:nvPr>
            <p:ph type="subTitle" idx="4"/>
          </p:nvPr>
        </p:nvSpPr>
        <p:spPr>
          <a:xfrm>
            <a:off x="-12075" y="1848850"/>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Brief background lecture</a:t>
            </a:r>
            <a:endParaRPr/>
          </a:p>
        </p:txBody>
      </p:sp>
      <p:sp>
        <p:nvSpPr>
          <p:cNvPr id="1344" name="Google Shape;1344;p97"/>
          <p:cNvSpPr txBox="1">
            <a:spLocks noGrp="1"/>
          </p:cNvSpPr>
          <p:nvPr>
            <p:ph type="subTitle" idx="5"/>
          </p:nvPr>
        </p:nvSpPr>
        <p:spPr>
          <a:xfrm>
            <a:off x="-12075" y="2439925"/>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Watch me/coding demos</a:t>
            </a:r>
            <a:endParaRPr/>
          </a:p>
        </p:txBody>
      </p:sp>
      <p:sp>
        <p:nvSpPr>
          <p:cNvPr id="1345" name="Google Shape;1345;p97"/>
          <p:cNvSpPr txBox="1">
            <a:spLocks noGrp="1"/>
          </p:cNvSpPr>
          <p:nvPr>
            <p:ph type="subTitle" idx="6"/>
          </p:nvPr>
        </p:nvSpPr>
        <p:spPr>
          <a:xfrm>
            <a:off x="-12150" y="3031025"/>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Code discussions</a:t>
            </a:r>
            <a:endParaRPr/>
          </a:p>
        </p:txBody>
      </p:sp>
      <p:sp>
        <p:nvSpPr>
          <p:cNvPr id="1346" name="Google Shape;1346;p97"/>
          <p:cNvSpPr txBox="1">
            <a:spLocks noGrp="1"/>
          </p:cNvSpPr>
          <p:nvPr>
            <p:ph type="subTitle" idx="7"/>
          </p:nvPr>
        </p:nvSpPr>
        <p:spPr>
          <a:xfrm>
            <a:off x="12475" y="3622088"/>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In-class exercises</a:t>
            </a:r>
            <a:endParaRPr/>
          </a:p>
        </p:txBody>
      </p:sp>
      <p:sp>
        <p:nvSpPr>
          <p:cNvPr id="1347" name="Google Shape;1347;p97"/>
          <p:cNvSpPr txBox="1">
            <a:spLocks noGrp="1"/>
          </p:cNvSpPr>
          <p:nvPr>
            <p:ph type="subTitle" idx="8"/>
          </p:nvPr>
        </p:nvSpPr>
        <p:spPr>
          <a:xfrm>
            <a:off x="12475" y="4236125"/>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Project work</a:t>
            </a:r>
            <a:endParaRPr/>
          </a:p>
        </p:txBody>
      </p:sp>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7000" b="-7000"/>
          </a:stretch>
        </a:blipFill>
        <a:effectLst/>
      </p:bgPr>
    </p:bg>
    <p:spTree>
      <p:nvGrpSpPr>
        <p:cNvPr id="1" name="Shape 1206"/>
        <p:cNvGrpSpPr/>
        <p:nvPr/>
      </p:nvGrpSpPr>
      <p:grpSpPr>
        <a:xfrm>
          <a:off x="0" y="0"/>
          <a:ext cx="0" cy="0"/>
          <a:chOff x="0" y="0"/>
          <a:chExt cx="0" cy="0"/>
        </a:xfrm>
      </p:grpSpPr>
      <p:sp>
        <p:nvSpPr>
          <p:cNvPr id="1208" name="Google Shape;1208;p88"/>
          <p:cNvSpPr txBox="1">
            <a:spLocks noGrp="1"/>
          </p:cNvSpPr>
          <p:nvPr>
            <p:ph type="title"/>
          </p:nvPr>
        </p:nvSpPr>
        <p:spPr>
          <a:xfrm>
            <a:off x="685674" y="2038050"/>
            <a:ext cx="7772652" cy="533700"/>
          </a:xfrm>
          <a:prstGeom prst="rect">
            <a:avLst/>
          </a:prstGeom>
        </p:spPr>
        <p:txBody>
          <a:bodyPr spcFirstLastPara="1" wrap="square" lIns="457200" tIns="182875" rIns="274300" bIns="91425" anchor="t" anchorCtr="0">
            <a:noAutofit/>
          </a:bodyPr>
          <a:lstStyle/>
          <a:p>
            <a:pPr marL="0" lvl="0" indent="0" algn="ctr" rtl="0">
              <a:spcBef>
                <a:spcPts val="0"/>
              </a:spcBef>
              <a:spcAft>
                <a:spcPts val="0"/>
              </a:spcAft>
              <a:buNone/>
            </a:pPr>
            <a:r>
              <a:rPr lang="en-US" sz="5400" dirty="0">
                <a:solidFill>
                  <a:schemeClr val="bg1"/>
                </a:solidFill>
                <a:effectLst>
                  <a:outerShdw blurRad="38100" dist="38100" dir="2700000" algn="tl">
                    <a:srgbClr val="000000">
                      <a:alpha val="43137"/>
                    </a:srgbClr>
                  </a:outerShdw>
                </a:effectLst>
                <a:hlinkClick r:id="rId4">
                  <a:extLst>
                    <a:ext uri="{A12FA001-AC4F-418D-AE19-62706E023703}">
                      <ahyp:hlinkClr xmlns:ahyp="http://schemas.microsoft.com/office/drawing/2018/hyperlinkcolor" val="tx"/>
                    </a:ext>
                  </a:extLst>
                </a:hlinkClick>
              </a:rPr>
              <a:t>The House Cup</a:t>
            </a:r>
            <a:endParaRPr sz="54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17898121"/>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9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a:t>Prework</a:t>
            </a:r>
            <a:endParaRPr/>
          </a:p>
          <a:p>
            <a:pPr marL="0" lvl="0" indent="0" algn="ctr" rtl="0">
              <a:spcBef>
                <a:spcPts val="0"/>
              </a:spcBef>
              <a:spcAft>
                <a:spcPts val="0"/>
              </a:spcAft>
              <a:buNone/>
            </a:pPr>
            <a:endParaRP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pic>
        <p:nvPicPr>
          <p:cNvPr id="1028" name="Picture 4">
            <a:extLst>
              <a:ext uri="{FF2B5EF4-FFF2-40B4-BE49-F238E27FC236}">
                <a16:creationId xmlns:a16="http://schemas.microsoft.com/office/drawing/2014/main" id="{D2D7E586-DAED-494A-AA6C-5CA24843C1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1840" y="438867"/>
            <a:ext cx="4363999" cy="32737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150A054-A556-453C-84BB-85056B0B2E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4560" y="1279229"/>
            <a:ext cx="4311025" cy="3233269"/>
          </a:xfrm>
          <a:prstGeom prst="rect">
            <a:avLst/>
          </a:prstGeom>
          <a:noFill/>
          <a:extLst>
            <a:ext uri="{909E8E84-426E-40DD-AFC4-6F175D3DCCD1}">
              <a14:hiddenFill xmlns:a14="http://schemas.microsoft.com/office/drawing/2010/main">
                <a:solidFill>
                  <a:srgbClr val="FFFFFF"/>
                </a:solidFill>
              </a14:hiddenFill>
            </a:ext>
          </a:extLst>
        </p:spPr>
      </p:pic>
      <p:pic>
        <p:nvPicPr>
          <p:cNvPr id="2" name="IMG_1635">
            <a:hlinkClick r:id="" action="ppaction://media"/>
            <a:extLst>
              <a:ext uri="{FF2B5EF4-FFF2-40B4-BE49-F238E27FC236}">
                <a16:creationId xmlns:a16="http://schemas.microsoft.com/office/drawing/2014/main" id="{D3038769-D043-4E3E-BB42-EFD3103ED9F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827" y="-2198"/>
            <a:ext cx="9139173" cy="5140784"/>
          </a:xfrm>
          <a:prstGeom prst="rect">
            <a:avLst/>
          </a:prstGeom>
        </p:spPr>
      </p:pic>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solidFill>
                  <a:schemeClr val="accent2">
                    <a:lumMod val="75000"/>
                  </a:schemeClr>
                </a:solidFill>
                <a:effectLst>
                  <a:outerShdw blurRad="38100" dist="38100" dir="2700000" algn="tl">
                    <a:srgbClr val="000000">
                      <a:alpha val="43137"/>
                    </a:srgbClr>
                  </a:outerShdw>
                </a:effectLst>
              </a:rPr>
              <a:t>Who Am I? [Fun Fact]</a:t>
            </a:r>
            <a:endParaRPr dirty="0">
              <a:solidFill>
                <a:schemeClr val="accent2">
                  <a:lumMod val="75000"/>
                </a:schemeClr>
              </a:solidFill>
              <a:effectLst>
                <a:outerShdw blurRad="38100" dist="38100" dir="2700000" algn="tl">
                  <a:srgbClr val="000000">
                    <a:alpha val="43137"/>
                  </a:srgbClr>
                </a:outerShdw>
              </a:effectLst>
            </a:endParaRPr>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114300" indent="0">
              <a:buSzPts val="1800"/>
              <a:buNone/>
            </a:pPr>
            <a:endParaRPr lang="en-US" sz="1600" dirty="0"/>
          </a:p>
        </p:txBody>
      </p:sp>
      <p:pic>
        <p:nvPicPr>
          <p:cNvPr id="3" name="Picture 4">
            <a:extLst>
              <a:ext uri="{FF2B5EF4-FFF2-40B4-BE49-F238E27FC236}">
                <a16:creationId xmlns:a16="http://schemas.microsoft.com/office/drawing/2014/main" id="{1F2727C6-20EF-4725-9534-C6077D4D82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45" y="548685"/>
            <a:ext cx="1880682" cy="25075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A4FFF18-1BE4-4252-A26A-4132B6CBF2D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35786" y="97805"/>
            <a:ext cx="2357936" cy="176845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128B52B6-585F-4C0F-B25B-2EF9545D2D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845" y="3135128"/>
            <a:ext cx="1447747" cy="1930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7526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32"/>
                                        </p:tgtEl>
                                        <p:attrNameLst>
                                          <p:attrName>style.visibility</p:attrName>
                                        </p:attrNameLst>
                                      </p:cBhvr>
                                      <p:to>
                                        <p:strVal val="visible"/>
                                      </p:to>
                                    </p:set>
                                    <p:animEffect transition="in" filter="fade">
                                      <p:cBhvr>
                                        <p:cTn id="7" dur="1000"/>
                                        <p:tgtEl>
                                          <p:spTgt spid="1032"/>
                                        </p:tgtEl>
                                      </p:cBhvr>
                                    </p:animEffect>
                                    <p:anim calcmode="lin" valueType="num">
                                      <p:cBhvr>
                                        <p:cTn id="8" dur="1000" fill="hold"/>
                                        <p:tgtEl>
                                          <p:spTgt spid="1032"/>
                                        </p:tgtEl>
                                        <p:attrNameLst>
                                          <p:attrName>ppt_x</p:attrName>
                                        </p:attrNameLst>
                                      </p:cBhvr>
                                      <p:tavLst>
                                        <p:tav tm="0">
                                          <p:val>
                                            <p:strVal val="#ppt_x"/>
                                          </p:val>
                                        </p:tav>
                                        <p:tav tm="100000">
                                          <p:val>
                                            <p:strVal val="#ppt_x"/>
                                          </p:val>
                                        </p:tav>
                                      </p:tavLst>
                                    </p:anim>
                                    <p:anim calcmode="lin" valueType="num">
                                      <p:cBhvr>
                                        <p:cTn id="9" dur="1000" fill="hold"/>
                                        <p:tgtEl>
                                          <p:spTgt spid="103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1000"/>
                                        <p:tgtEl>
                                          <p:spTgt spid="1028"/>
                                        </p:tgtEl>
                                      </p:cBhvr>
                                    </p:animEffect>
                                    <p:anim calcmode="lin" valueType="num">
                                      <p:cBhvr>
                                        <p:cTn id="13" dur="1000" fill="hold"/>
                                        <p:tgtEl>
                                          <p:spTgt spid="1028"/>
                                        </p:tgtEl>
                                        <p:attrNameLst>
                                          <p:attrName>ppt_x</p:attrName>
                                        </p:attrNameLst>
                                      </p:cBhvr>
                                      <p:tavLst>
                                        <p:tav tm="0">
                                          <p:val>
                                            <p:strVal val="#ppt_x"/>
                                          </p:val>
                                        </p:tav>
                                        <p:tav tm="100000">
                                          <p:val>
                                            <p:strVal val="#ppt_x"/>
                                          </p:val>
                                        </p:tav>
                                      </p:tavLst>
                                    </p:anim>
                                    <p:anim calcmode="lin" valueType="num">
                                      <p:cBhvr>
                                        <p:cTn id="14" dur="1000" fill="hold"/>
                                        <p:tgtEl>
                                          <p:spTgt spid="10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 presetClass="mediacall" presetSubtype="0" fill="hold" nodeType="afterEffect">
                                  <p:stCondLst>
                                    <p:cond delay="0"/>
                                  </p:stCondLst>
                                  <p:childTnLst>
                                    <p:cmd type="call" cmd="playFrom(0.0)">
                                      <p:cBhvr>
                                        <p:cTn id="17" dur="103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8" repeatCount="indefinite" fill="hold" display="0">
                  <p:stCondLst>
                    <p:cond delay="indefinite"/>
                  </p:stCondLst>
                </p:cTn>
                <p:tgtEl>
                  <p:spTgt spid="2"/>
                </p:tgtEl>
              </p:cMediaNode>
            </p:video>
            <p:seq concurrent="1" nextAc="seek">
              <p:cTn id="19" restart="whenNotActive" fill="hold" evtFilter="cancelBubble" nodeType="interactiveSeq">
                <p:stCondLst>
                  <p:cond evt="onClick" delay="0">
                    <p:tgtEl>
                      <p:spTgt spid="2"/>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0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Software Checklist</a:t>
            </a:r>
            <a:endParaRPr/>
          </a:p>
        </p:txBody>
      </p:sp>
      <p:sp>
        <p:nvSpPr>
          <p:cNvPr id="1375" name="Google Shape;1375;p10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At this point, you should have all of these installed:</a:t>
            </a:r>
            <a:endParaRPr/>
          </a:p>
        </p:txBody>
      </p:sp>
      <p:sp>
        <p:nvSpPr>
          <p:cNvPr id="1376" name="Google Shape;1376;p100"/>
          <p:cNvSpPr txBox="1">
            <a:spLocks noGrp="1"/>
          </p:cNvSpPr>
          <p:nvPr>
            <p:ph type="body" idx="3"/>
          </p:nvPr>
        </p:nvSpPr>
        <p:spPr>
          <a:xfrm>
            <a:off x="985000" y="1215222"/>
            <a:ext cx="8171400" cy="3622200"/>
          </a:xfrm>
          <a:prstGeom prst="rect">
            <a:avLst/>
          </a:prstGeom>
        </p:spPr>
        <p:txBody>
          <a:bodyPr spcFirstLastPara="1" wrap="square" lIns="0" tIns="91425" rIns="91425" bIns="91425" anchor="t" anchorCtr="0">
            <a:noAutofit/>
          </a:bodyPr>
          <a:lstStyle/>
          <a:p>
            <a:pPr marL="0" lvl="0" indent="0" algn="l" rtl="0">
              <a:lnSpc>
                <a:spcPct val="140000"/>
              </a:lnSpc>
              <a:spcBef>
                <a:spcPts val="0"/>
              </a:spcBef>
              <a:spcAft>
                <a:spcPts val="0"/>
              </a:spcAft>
              <a:buClr>
                <a:schemeClr val="dk1"/>
              </a:buClr>
              <a:buSzPts val="1100"/>
              <a:buFont typeface="Arial"/>
              <a:buNone/>
            </a:pPr>
            <a:r>
              <a:rPr lang="en" sz="1800" b="1" i="1" dirty="0"/>
              <a:t>Slack</a:t>
            </a:r>
            <a:r>
              <a:rPr lang="en" sz="1800" i="1" dirty="0"/>
              <a:t> </a:t>
            </a:r>
            <a:endParaRPr sz="1800" i="1" dirty="0"/>
          </a:p>
          <a:p>
            <a:pPr marL="0" indent="0">
              <a:lnSpc>
                <a:spcPct val="140000"/>
              </a:lnSpc>
              <a:spcBef>
                <a:spcPts val="800"/>
              </a:spcBef>
              <a:buClr>
                <a:schemeClr val="dk1"/>
              </a:buClr>
              <a:buSzPts val="1100"/>
              <a:buNone/>
            </a:pPr>
            <a:r>
              <a:rPr lang="en-US" sz="1800" b="1" i="1" dirty="0"/>
              <a:t>Google Chrome</a:t>
            </a:r>
            <a:endParaRPr lang="en" sz="1800" b="1" i="1" dirty="0"/>
          </a:p>
          <a:p>
            <a:pPr marL="0" lvl="0" indent="0" algn="l" rtl="0">
              <a:lnSpc>
                <a:spcPct val="140000"/>
              </a:lnSpc>
              <a:spcBef>
                <a:spcPts val="800"/>
              </a:spcBef>
              <a:spcAft>
                <a:spcPts val="0"/>
              </a:spcAft>
              <a:buClr>
                <a:schemeClr val="dk1"/>
              </a:buClr>
              <a:buSzPts val="1100"/>
              <a:buFont typeface="Arial"/>
              <a:buNone/>
            </a:pPr>
            <a:r>
              <a:rPr lang="en" sz="1800" b="1" i="1" dirty="0"/>
              <a:t>Visual Studio Code</a:t>
            </a:r>
            <a:endParaRPr sz="1800" b="1" i="1" dirty="0"/>
          </a:p>
          <a:p>
            <a:pPr marL="0" indent="0">
              <a:lnSpc>
                <a:spcPct val="140000"/>
              </a:lnSpc>
              <a:spcBef>
                <a:spcPts val="800"/>
              </a:spcBef>
              <a:buClr>
                <a:schemeClr val="dk1"/>
              </a:buClr>
              <a:buSzPts val="1100"/>
              <a:buNone/>
            </a:pPr>
            <a:r>
              <a:rPr lang="en-US" sz="1800" b="1" i="1" dirty="0"/>
              <a:t>Git Bash (Windows) or Terminal (Mac)</a:t>
            </a:r>
            <a:endParaRPr lang="en" sz="1800" i="1" dirty="0"/>
          </a:p>
          <a:p>
            <a:pPr marL="0" lvl="0" indent="0" algn="l" rtl="0">
              <a:lnSpc>
                <a:spcPct val="140000"/>
              </a:lnSpc>
              <a:spcBef>
                <a:spcPts val="800"/>
              </a:spcBef>
              <a:spcAft>
                <a:spcPts val="0"/>
              </a:spcAft>
              <a:buClr>
                <a:schemeClr val="dk1"/>
              </a:buClr>
              <a:buSzPts val="1100"/>
              <a:buFont typeface="Arial"/>
              <a:buNone/>
            </a:pPr>
            <a:r>
              <a:rPr lang="en" sz="1800" dirty="0"/>
              <a:t>Git</a:t>
            </a:r>
            <a:endParaRPr sz="1800" dirty="0"/>
          </a:p>
          <a:p>
            <a:pPr marL="0" lvl="0" indent="0" algn="l" rtl="0">
              <a:lnSpc>
                <a:spcPct val="140000"/>
              </a:lnSpc>
              <a:spcBef>
                <a:spcPts val="800"/>
              </a:spcBef>
              <a:spcAft>
                <a:spcPts val="0"/>
              </a:spcAft>
              <a:buClr>
                <a:schemeClr val="dk1"/>
              </a:buClr>
              <a:buSzPts val="1100"/>
              <a:buFont typeface="Arial"/>
              <a:buNone/>
            </a:pPr>
            <a:r>
              <a:rPr lang="en" sz="1800" dirty="0"/>
              <a:t>Node.js</a:t>
            </a:r>
            <a:endParaRPr sz="1800" dirty="0"/>
          </a:p>
          <a:p>
            <a:pPr marL="0" lvl="0" indent="0" algn="l" rtl="0">
              <a:lnSpc>
                <a:spcPct val="140000"/>
              </a:lnSpc>
              <a:spcBef>
                <a:spcPts val="800"/>
              </a:spcBef>
              <a:spcAft>
                <a:spcPts val="0"/>
              </a:spcAft>
              <a:buClr>
                <a:schemeClr val="dk1"/>
              </a:buClr>
              <a:buSzPts val="1100"/>
              <a:buFont typeface="Arial"/>
              <a:buNone/>
            </a:pPr>
            <a:r>
              <a:rPr lang="en" sz="1800" dirty="0"/>
              <a:t>Heroku-CLI</a:t>
            </a:r>
          </a:p>
        </p:txBody>
      </p:sp>
      <p:sp>
        <p:nvSpPr>
          <p:cNvPr id="1377" name="Google Shape;1377;p100"/>
          <p:cNvSpPr/>
          <p:nvPr/>
        </p:nvSpPr>
        <p:spPr>
          <a:xfrm>
            <a:off x="572200" y="1391225"/>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00"/>
          <p:cNvSpPr/>
          <p:nvPr/>
        </p:nvSpPr>
        <p:spPr>
          <a:xfrm>
            <a:off x="572200" y="186900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00"/>
          <p:cNvSpPr/>
          <p:nvPr/>
        </p:nvSpPr>
        <p:spPr>
          <a:xfrm>
            <a:off x="572200" y="237288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00"/>
          <p:cNvSpPr/>
          <p:nvPr/>
        </p:nvSpPr>
        <p:spPr>
          <a:xfrm>
            <a:off x="572200" y="285066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00"/>
          <p:cNvSpPr/>
          <p:nvPr/>
        </p:nvSpPr>
        <p:spPr>
          <a:xfrm>
            <a:off x="572200" y="332845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00"/>
          <p:cNvSpPr/>
          <p:nvPr/>
        </p:nvSpPr>
        <p:spPr>
          <a:xfrm>
            <a:off x="572200" y="383233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00"/>
          <p:cNvSpPr/>
          <p:nvPr/>
        </p:nvSpPr>
        <p:spPr>
          <a:xfrm>
            <a:off x="572200" y="431011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76">
                                            <p:txEl>
                                              <p:pRg st="0" end="0"/>
                                            </p:txEl>
                                          </p:spTgt>
                                        </p:tgtEl>
                                        <p:attrNameLst>
                                          <p:attrName>style.visibility</p:attrName>
                                        </p:attrNameLst>
                                      </p:cBhvr>
                                      <p:to>
                                        <p:strVal val="visible"/>
                                      </p:to>
                                    </p:set>
                                    <p:animEffect transition="in" filter="fade">
                                      <p:cBhvr>
                                        <p:cTn id="7" dur="500"/>
                                        <p:tgtEl>
                                          <p:spTgt spid="137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77"/>
                                        </p:tgtEl>
                                        <p:attrNameLst>
                                          <p:attrName>style.visibility</p:attrName>
                                        </p:attrNameLst>
                                      </p:cBhvr>
                                      <p:to>
                                        <p:strVal val="visible"/>
                                      </p:to>
                                    </p:set>
                                    <p:animEffect transition="in" filter="fade">
                                      <p:cBhvr>
                                        <p:cTn id="10" dur="500"/>
                                        <p:tgtEl>
                                          <p:spTgt spid="137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76">
                                            <p:txEl>
                                              <p:pRg st="1" end="1"/>
                                            </p:txEl>
                                          </p:spTgt>
                                        </p:tgtEl>
                                        <p:attrNameLst>
                                          <p:attrName>style.visibility</p:attrName>
                                        </p:attrNameLst>
                                      </p:cBhvr>
                                      <p:to>
                                        <p:strVal val="visible"/>
                                      </p:to>
                                    </p:set>
                                    <p:animEffect transition="in" filter="fade">
                                      <p:cBhvr>
                                        <p:cTn id="15" dur="500"/>
                                        <p:tgtEl>
                                          <p:spTgt spid="1376">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78"/>
                                        </p:tgtEl>
                                        <p:attrNameLst>
                                          <p:attrName>style.visibility</p:attrName>
                                        </p:attrNameLst>
                                      </p:cBhvr>
                                      <p:to>
                                        <p:strVal val="visible"/>
                                      </p:to>
                                    </p:set>
                                    <p:animEffect transition="in" filter="fade">
                                      <p:cBhvr>
                                        <p:cTn id="18" dur="500"/>
                                        <p:tgtEl>
                                          <p:spTgt spid="137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76">
                                            <p:txEl>
                                              <p:pRg st="2" end="2"/>
                                            </p:txEl>
                                          </p:spTgt>
                                        </p:tgtEl>
                                        <p:attrNameLst>
                                          <p:attrName>style.visibility</p:attrName>
                                        </p:attrNameLst>
                                      </p:cBhvr>
                                      <p:to>
                                        <p:strVal val="visible"/>
                                      </p:to>
                                    </p:set>
                                    <p:animEffect transition="in" filter="fade">
                                      <p:cBhvr>
                                        <p:cTn id="23" dur="500"/>
                                        <p:tgtEl>
                                          <p:spTgt spid="1376">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79"/>
                                        </p:tgtEl>
                                        <p:attrNameLst>
                                          <p:attrName>style.visibility</p:attrName>
                                        </p:attrNameLst>
                                      </p:cBhvr>
                                      <p:to>
                                        <p:strVal val="visible"/>
                                      </p:to>
                                    </p:set>
                                    <p:animEffect transition="in" filter="fade">
                                      <p:cBhvr>
                                        <p:cTn id="26" dur="500"/>
                                        <p:tgtEl>
                                          <p:spTgt spid="137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76">
                                            <p:txEl>
                                              <p:pRg st="3" end="3"/>
                                            </p:txEl>
                                          </p:spTgt>
                                        </p:tgtEl>
                                        <p:attrNameLst>
                                          <p:attrName>style.visibility</p:attrName>
                                        </p:attrNameLst>
                                      </p:cBhvr>
                                      <p:to>
                                        <p:strVal val="visible"/>
                                      </p:to>
                                    </p:set>
                                    <p:animEffect transition="in" filter="fade">
                                      <p:cBhvr>
                                        <p:cTn id="31" dur="500"/>
                                        <p:tgtEl>
                                          <p:spTgt spid="1376">
                                            <p:txEl>
                                              <p:pRg st="3" end="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80"/>
                                        </p:tgtEl>
                                        <p:attrNameLst>
                                          <p:attrName>style.visibility</p:attrName>
                                        </p:attrNameLst>
                                      </p:cBhvr>
                                      <p:to>
                                        <p:strVal val="visible"/>
                                      </p:to>
                                    </p:set>
                                    <p:animEffect transition="in" filter="fade">
                                      <p:cBhvr>
                                        <p:cTn id="34" dur="500"/>
                                        <p:tgtEl>
                                          <p:spTgt spid="138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76">
                                            <p:txEl>
                                              <p:pRg st="4" end="4"/>
                                            </p:txEl>
                                          </p:spTgt>
                                        </p:tgtEl>
                                        <p:attrNameLst>
                                          <p:attrName>style.visibility</p:attrName>
                                        </p:attrNameLst>
                                      </p:cBhvr>
                                      <p:to>
                                        <p:strVal val="visible"/>
                                      </p:to>
                                    </p:set>
                                    <p:animEffect transition="in" filter="fade">
                                      <p:cBhvr>
                                        <p:cTn id="39" dur="500"/>
                                        <p:tgtEl>
                                          <p:spTgt spid="1376">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81"/>
                                        </p:tgtEl>
                                        <p:attrNameLst>
                                          <p:attrName>style.visibility</p:attrName>
                                        </p:attrNameLst>
                                      </p:cBhvr>
                                      <p:to>
                                        <p:strVal val="visible"/>
                                      </p:to>
                                    </p:set>
                                    <p:animEffect transition="in" filter="fade">
                                      <p:cBhvr>
                                        <p:cTn id="42" dur="500"/>
                                        <p:tgtEl>
                                          <p:spTgt spid="138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76">
                                            <p:txEl>
                                              <p:pRg st="5" end="5"/>
                                            </p:txEl>
                                          </p:spTgt>
                                        </p:tgtEl>
                                        <p:attrNameLst>
                                          <p:attrName>style.visibility</p:attrName>
                                        </p:attrNameLst>
                                      </p:cBhvr>
                                      <p:to>
                                        <p:strVal val="visible"/>
                                      </p:to>
                                    </p:set>
                                    <p:animEffect transition="in" filter="fade">
                                      <p:cBhvr>
                                        <p:cTn id="47" dur="500"/>
                                        <p:tgtEl>
                                          <p:spTgt spid="1376">
                                            <p:txEl>
                                              <p:pRg st="5" end="5"/>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82"/>
                                        </p:tgtEl>
                                        <p:attrNameLst>
                                          <p:attrName>style.visibility</p:attrName>
                                        </p:attrNameLst>
                                      </p:cBhvr>
                                      <p:to>
                                        <p:strVal val="visible"/>
                                      </p:to>
                                    </p:set>
                                    <p:animEffect transition="in" filter="fade">
                                      <p:cBhvr>
                                        <p:cTn id="50" dur="500"/>
                                        <p:tgtEl>
                                          <p:spTgt spid="138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76">
                                            <p:txEl>
                                              <p:pRg st="6" end="6"/>
                                            </p:txEl>
                                          </p:spTgt>
                                        </p:tgtEl>
                                        <p:attrNameLst>
                                          <p:attrName>style.visibility</p:attrName>
                                        </p:attrNameLst>
                                      </p:cBhvr>
                                      <p:to>
                                        <p:strVal val="visible"/>
                                      </p:to>
                                    </p:set>
                                    <p:animEffect transition="in" filter="fade">
                                      <p:cBhvr>
                                        <p:cTn id="55" dur="500"/>
                                        <p:tgtEl>
                                          <p:spTgt spid="1376">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83"/>
                                        </p:tgtEl>
                                        <p:attrNameLst>
                                          <p:attrName>style.visibility</p:attrName>
                                        </p:attrNameLst>
                                      </p:cBhvr>
                                      <p:to>
                                        <p:strVal val="visible"/>
                                      </p:to>
                                    </p:set>
                                    <p:animEffect transition="in" filter="fade">
                                      <p:cBhvr>
                                        <p:cTn id="58" dur="500"/>
                                        <p:tgtEl>
                                          <p:spTgt spid="1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7" grpId="0" animBg="1"/>
      <p:bldP spid="1378" grpId="0" animBg="1"/>
      <p:bldP spid="1379" grpId="0" animBg="1"/>
      <p:bldP spid="1380" grpId="0" animBg="1"/>
      <p:bldP spid="1381" grpId="0" animBg="1"/>
      <p:bldP spid="1382" grpId="0" animBg="1"/>
      <p:bldP spid="138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10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Accounts Checklist</a:t>
            </a:r>
            <a:endParaRPr/>
          </a:p>
        </p:txBody>
      </p:sp>
      <p:sp>
        <p:nvSpPr>
          <p:cNvPr id="1390" name="Google Shape;1390;p10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should also have accounts for:</a:t>
            </a:r>
            <a:endParaRPr/>
          </a:p>
        </p:txBody>
      </p:sp>
      <p:sp>
        <p:nvSpPr>
          <p:cNvPr id="1391" name="Google Shape;1391;p101"/>
          <p:cNvSpPr txBox="1">
            <a:spLocks noGrp="1"/>
          </p:cNvSpPr>
          <p:nvPr>
            <p:ph type="body" idx="3"/>
          </p:nvPr>
        </p:nvSpPr>
        <p:spPr>
          <a:xfrm>
            <a:off x="985000" y="1209811"/>
            <a:ext cx="8171400" cy="3622200"/>
          </a:xfrm>
          <a:prstGeom prst="rect">
            <a:avLst/>
          </a:prstGeom>
        </p:spPr>
        <p:txBody>
          <a:bodyPr spcFirstLastPara="1" wrap="square" lIns="0" tIns="91425" rIns="91425" bIns="91425" anchor="t" anchorCtr="0">
            <a:noAutofit/>
          </a:bodyPr>
          <a:lstStyle/>
          <a:p>
            <a:pPr marL="0" lvl="0" indent="0" algn="l" rtl="0">
              <a:lnSpc>
                <a:spcPct val="140000"/>
              </a:lnSpc>
              <a:spcBef>
                <a:spcPts val="0"/>
              </a:spcBef>
              <a:spcAft>
                <a:spcPts val="0"/>
              </a:spcAft>
              <a:buNone/>
            </a:pPr>
            <a:r>
              <a:rPr lang="en" sz="1800" dirty="0"/>
              <a:t>GitHub (with SSH Integration)</a:t>
            </a:r>
            <a:endParaRPr sz="1800" dirty="0"/>
          </a:p>
          <a:p>
            <a:pPr marL="0" lvl="0" indent="0" algn="l" rtl="0">
              <a:lnSpc>
                <a:spcPct val="140000"/>
              </a:lnSpc>
              <a:spcBef>
                <a:spcPts val="800"/>
              </a:spcBef>
              <a:spcAft>
                <a:spcPts val="0"/>
              </a:spcAft>
              <a:buNone/>
            </a:pPr>
            <a:r>
              <a:rPr lang="en" sz="1800" dirty="0"/>
              <a:t>Heroku</a:t>
            </a:r>
            <a:endParaRPr sz="1800" dirty="0"/>
          </a:p>
          <a:p>
            <a:pPr marL="0" lvl="0" indent="0" algn="l" rtl="0">
              <a:lnSpc>
                <a:spcPct val="140000"/>
              </a:lnSpc>
              <a:spcBef>
                <a:spcPts val="800"/>
              </a:spcBef>
              <a:spcAft>
                <a:spcPts val="0"/>
              </a:spcAft>
              <a:buNone/>
            </a:pPr>
            <a:r>
              <a:rPr lang="en" sz="1800" dirty="0"/>
              <a:t>LinkedIn</a:t>
            </a:r>
            <a:endParaRPr sz="1800" dirty="0"/>
          </a:p>
          <a:p>
            <a:pPr marL="0" lvl="0" indent="0" algn="l" rtl="0">
              <a:lnSpc>
                <a:spcPct val="140000"/>
              </a:lnSpc>
              <a:spcBef>
                <a:spcPts val="800"/>
              </a:spcBef>
              <a:spcAft>
                <a:spcPts val="0"/>
              </a:spcAft>
              <a:buNone/>
            </a:pPr>
            <a:r>
              <a:rPr lang="en" sz="1800" dirty="0"/>
              <a:t>Stack Overflow</a:t>
            </a:r>
            <a:endParaRPr sz="1800" dirty="0"/>
          </a:p>
          <a:p>
            <a:pPr marL="0" lvl="0" indent="0" algn="l" rtl="0">
              <a:lnSpc>
                <a:spcPct val="140000"/>
              </a:lnSpc>
              <a:spcBef>
                <a:spcPts val="800"/>
              </a:spcBef>
              <a:spcAft>
                <a:spcPts val="800"/>
              </a:spcAft>
              <a:buNone/>
            </a:pPr>
            <a:endParaRPr sz="1800" dirty="0"/>
          </a:p>
        </p:txBody>
      </p:sp>
      <p:sp>
        <p:nvSpPr>
          <p:cNvPr id="1392" name="Google Shape;1392;p101"/>
          <p:cNvSpPr/>
          <p:nvPr/>
        </p:nvSpPr>
        <p:spPr>
          <a:xfrm>
            <a:off x="572200" y="1391225"/>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01"/>
          <p:cNvSpPr/>
          <p:nvPr/>
        </p:nvSpPr>
        <p:spPr>
          <a:xfrm>
            <a:off x="572200" y="186900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01"/>
          <p:cNvSpPr/>
          <p:nvPr/>
        </p:nvSpPr>
        <p:spPr>
          <a:xfrm>
            <a:off x="572200" y="237288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01"/>
          <p:cNvSpPr/>
          <p:nvPr/>
        </p:nvSpPr>
        <p:spPr>
          <a:xfrm>
            <a:off x="572200" y="285066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91">
                                            <p:txEl>
                                              <p:pRg st="0" end="0"/>
                                            </p:txEl>
                                          </p:spTgt>
                                        </p:tgtEl>
                                        <p:attrNameLst>
                                          <p:attrName>style.visibility</p:attrName>
                                        </p:attrNameLst>
                                      </p:cBhvr>
                                      <p:to>
                                        <p:strVal val="visible"/>
                                      </p:to>
                                    </p:set>
                                    <p:animEffect transition="in" filter="fade">
                                      <p:cBhvr>
                                        <p:cTn id="7" dur="500"/>
                                        <p:tgtEl>
                                          <p:spTgt spid="139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92"/>
                                        </p:tgtEl>
                                        <p:attrNameLst>
                                          <p:attrName>style.visibility</p:attrName>
                                        </p:attrNameLst>
                                      </p:cBhvr>
                                      <p:to>
                                        <p:strVal val="visible"/>
                                      </p:to>
                                    </p:set>
                                    <p:animEffect transition="in" filter="fade">
                                      <p:cBhvr>
                                        <p:cTn id="10" dur="500"/>
                                        <p:tgtEl>
                                          <p:spTgt spid="139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91">
                                            <p:txEl>
                                              <p:pRg st="1" end="1"/>
                                            </p:txEl>
                                          </p:spTgt>
                                        </p:tgtEl>
                                        <p:attrNameLst>
                                          <p:attrName>style.visibility</p:attrName>
                                        </p:attrNameLst>
                                      </p:cBhvr>
                                      <p:to>
                                        <p:strVal val="visible"/>
                                      </p:to>
                                    </p:set>
                                    <p:animEffect transition="in" filter="fade">
                                      <p:cBhvr>
                                        <p:cTn id="15" dur="500"/>
                                        <p:tgtEl>
                                          <p:spTgt spid="1391">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93"/>
                                        </p:tgtEl>
                                        <p:attrNameLst>
                                          <p:attrName>style.visibility</p:attrName>
                                        </p:attrNameLst>
                                      </p:cBhvr>
                                      <p:to>
                                        <p:strVal val="visible"/>
                                      </p:to>
                                    </p:set>
                                    <p:animEffect transition="in" filter="fade">
                                      <p:cBhvr>
                                        <p:cTn id="18" dur="500"/>
                                        <p:tgtEl>
                                          <p:spTgt spid="139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91">
                                            <p:txEl>
                                              <p:pRg st="2" end="2"/>
                                            </p:txEl>
                                          </p:spTgt>
                                        </p:tgtEl>
                                        <p:attrNameLst>
                                          <p:attrName>style.visibility</p:attrName>
                                        </p:attrNameLst>
                                      </p:cBhvr>
                                      <p:to>
                                        <p:strVal val="visible"/>
                                      </p:to>
                                    </p:set>
                                    <p:animEffect transition="in" filter="fade">
                                      <p:cBhvr>
                                        <p:cTn id="23" dur="500"/>
                                        <p:tgtEl>
                                          <p:spTgt spid="1391">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94"/>
                                        </p:tgtEl>
                                        <p:attrNameLst>
                                          <p:attrName>style.visibility</p:attrName>
                                        </p:attrNameLst>
                                      </p:cBhvr>
                                      <p:to>
                                        <p:strVal val="visible"/>
                                      </p:to>
                                    </p:set>
                                    <p:animEffect transition="in" filter="fade">
                                      <p:cBhvr>
                                        <p:cTn id="26" dur="500"/>
                                        <p:tgtEl>
                                          <p:spTgt spid="139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91">
                                            <p:txEl>
                                              <p:pRg st="3" end="3"/>
                                            </p:txEl>
                                          </p:spTgt>
                                        </p:tgtEl>
                                        <p:attrNameLst>
                                          <p:attrName>style.visibility</p:attrName>
                                        </p:attrNameLst>
                                      </p:cBhvr>
                                      <p:to>
                                        <p:strVal val="visible"/>
                                      </p:to>
                                    </p:set>
                                    <p:animEffect transition="in" filter="fade">
                                      <p:cBhvr>
                                        <p:cTn id="31" dur="500"/>
                                        <p:tgtEl>
                                          <p:spTgt spid="1391">
                                            <p:txEl>
                                              <p:pRg st="3" end="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95"/>
                                        </p:tgtEl>
                                        <p:attrNameLst>
                                          <p:attrName>style.visibility</p:attrName>
                                        </p:attrNameLst>
                                      </p:cBhvr>
                                      <p:to>
                                        <p:strVal val="visible"/>
                                      </p:to>
                                    </p:set>
                                    <p:animEffect transition="in" filter="fade">
                                      <p:cBhvr>
                                        <p:cTn id="34" dur="500"/>
                                        <p:tgtEl>
                                          <p:spTgt spid="1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 grpId="0" animBg="1"/>
      <p:bldP spid="1393" grpId="0" animBg="1"/>
      <p:bldP spid="1394" grpId="0" animBg="1"/>
      <p:bldP spid="139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Google Shape;1413;p103"/>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Modern Web</a:t>
            </a:r>
            <a:endParaRPr/>
          </a:p>
        </p:txBody>
      </p:sp>
    </p:spTree>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p10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What Exactly Is Full-Stack Development?</a:t>
            </a:r>
            <a:endParaRPr/>
          </a:p>
        </p:txBody>
      </p:sp>
      <p:pic>
        <p:nvPicPr>
          <p:cNvPr id="1420" name="Google Shape;1420;p104"/>
          <p:cNvPicPr preferRelativeResize="0"/>
          <p:nvPr/>
        </p:nvPicPr>
        <p:blipFill>
          <a:blip r:embed="rId3">
            <a:alphaModFix/>
          </a:blip>
          <a:stretch>
            <a:fillRect/>
          </a:stretch>
        </p:blipFill>
        <p:spPr>
          <a:xfrm>
            <a:off x="457200" y="686100"/>
            <a:ext cx="8134225" cy="4078149"/>
          </a:xfrm>
          <a:prstGeom prst="rect">
            <a:avLst/>
          </a:prstGeom>
          <a:noFill/>
          <a:ln>
            <a:noFill/>
          </a:ln>
        </p:spPr>
      </p:pic>
    </p:spTree>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Full-Stack Development</a:t>
            </a:r>
            <a:endParaRPr dirty="0"/>
          </a:p>
        </p:txBody>
      </p:sp>
      <p:sp>
        <p:nvSpPr>
          <p:cNvPr id="1686" name="Google Shape;1686;p117"/>
          <p:cNvSpPr txBox="1">
            <a:spLocks noGrp="1"/>
          </p:cNvSpPr>
          <p:nvPr>
            <p:ph type="body" idx="3"/>
          </p:nvPr>
        </p:nvSpPr>
        <p:spPr>
          <a:xfrm>
            <a:off x="174" y="937967"/>
            <a:ext cx="4972214" cy="3504176"/>
          </a:xfrm>
          <a:prstGeom prst="rect">
            <a:avLst/>
          </a:prstGeom>
        </p:spPr>
        <p:txBody>
          <a:bodyPr spcFirstLastPara="1" wrap="square" lIns="457200" tIns="0" rIns="457200" bIns="914400" anchor="t" anchorCtr="0">
            <a:noAutofit/>
          </a:bodyPr>
          <a:lstStyle/>
          <a:p>
            <a:pPr marL="320040" lvl="0" indent="-205740" algn="l" rtl="0">
              <a:spcBef>
                <a:spcPts val="0"/>
              </a:spcBef>
              <a:spcAft>
                <a:spcPts val="0"/>
              </a:spcAft>
              <a:buSzPts val="1800"/>
              <a:buChar char="●"/>
            </a:pPr>
            <a:r>
              <a:rPr lang="en-US" sz="1800" dirty="0"/>
              <a:t>Full-stack development is writing code which supports an entire web application</a:t>
            </a:r>
          </a:p>
          <a:p>
            <a:pPr marL="777240" lvl="1" indent="-205740">
              <a:spcBef>
                <a:spcPts val="0"/>
              </a:spcBef>
              <a:buSzPts val="1800"/>
              <a:buChar char="●"/>
            </a:pPr>
            <a:r>
              <a:rPr lang="en-US" sz="1800" dirty="0"/>
              <a:t>Front-end development to visually display an application to the user. Understands </a:t>
            </a:r>
            <a:r>
              <a:rPr lang="en-US" sz="1800" i="1" dirty="0"/>
              <a:t>how</a:t>
            </a:r>
            <a:r>
              <a:rPr lang="en-US" sz="1800" dirty="0"/>
              <a:t> to display data.</a:t>
            </a:r>
          </a:p>
          <a:p>
            <a:pPr marL="777240" lvl="1" indent="-205740">
              <a:spcBef>
                <a:spcPts val="0"/>
              </a:spcBef>
              <a:buSzPts val="1800"/>
              <a:buChar char="●"/>
            </a:pPr>
            <a:r>
              <a:rPr lang="en-US" sz="1800" dirty="0"/>
              <a:t>Back-end development, the core logic of the system. Chooses </a:t>
            </a:r>
            <a:r>
              <a:rPr lang="en-US" sz="1800" i="1" dirty="0"/>
              <a:t>which </a:t>
            </a:r>
            <a:r>
              <a:rPr lang="en-US" sz="1800" dirty="0"/>
              <a:t>data to display.</a:t>
            </a:r>
          </a:p>
          <a:p>
            <a:pPr marL="777240" lvl="1" indent="-205740">
              <a:spcBef>
                <a:spcPts val="0"/>
              </a:spcBef>
              <a:buSzPts val="1800"/>
              <a:buChar char="●"/>
            </a:pPr>
            <a:r>
              <a:rPr lang="en-US" sz="1800" dirty="0"/>
              <a:t>Database for long-term (non-volatile) storage. This is used by the back-end. Sometimes this is considered part of the back-end.</a:t>
            </a:r>
          </a:p>
        </p:txBody>
      </p:sp>
      <p:pic>
        <p:nvPicPr>
          <p:cNvPr id="2052" name="Picture 4">
            <a:extLst>
              <a:ext uri="{FF2B5EF4-FFF2-40B4-BE49-F238E27FC236}">
                <a16:creationId xmlns:a16="http://schemas.microsoft.com/office/drawing/2014/main" id="{EE39158B-D42B-4FE7-9933-593A611A29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0750" y="1110750"/>
            <a:ext cx="2910750" cy="3158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8317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animEffect transition="in" filter="fade">
                                      <p:cBhvr>
                                        <p:cTn id="7" dur="500"/>
                                        <p:tgtEl>
                                          <p:spTgt spid="1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500"/>
                                        <p:tgtEl>
                                          <p:spTgt spid="20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86">
                                            <p:txEl>
                                              <p:pRg st="1" end="1"/>
                                            </p:txEl>
                                          </p:spTgt>
                                        </p:tgtEl>
                                        <p:attrNameLst>
                                          <p:attrName>style.visibility</p:attrName>
                                        </p:attrNameLst>
                                      </p:cBhvr>
                                      <p:to>
                                        <p:strVal val="visible"/>
                                      </p:to>
                                    </p:set>
                                    <p:animEffect transition="in" filter="fade">
                                      <p:cBhvr>
                                        <p:cTn id="17" dur="500"/>
                                        <p:tgtEl>
                                          <p:spTgt spid="16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86">
                                            <p:txEl>
                                              <p:pRg st="2" end="2"/>
                                            </p:txEl>
                                          </p:spTgt>
                                        </p:tgtEl>
                                        <p:attrNameLst>
                                          <p:attrName>style.visibility</p:attrName>
                                        </p:attrNameLst>
                                      </p:cBhvr>
                                      <p:to>
                                        <p:strVal val="visible"/>
                                      </p:to>
                                    </p:set>
                                    <p:animEffect transition="in" filter="fade">
                                      <p:cBhvr>
                                        <p:cTn id="22" dur="500"/>
                                        <p:tgtEl>
                                          <p:spTgt spid="168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86">
                                            <p:txEl>
                                              <p:pRg st="3" end="3"/>
                                            </p:txEl>
                                          </p:spTgt>
                                        </p:tgtEl>
                                        <p:attrNameLst>
                                          <p:attrName>style.visibility</p:attrName>
                                        </p:attrNameLst>
                                      </p:cBhvr>
                                      <p:to>
                                        <p:strVal val="visible"/>
                                      </p:to>
                                    </p:set>
                                    <p:animEffect transition="in" filter="fade">
                                      <p:cBhvr>
                                        <p:cTn id="27" dur="500"/>
                                        <p:tgtEl>
                                          <p:spTgt spid="168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6"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pic>
        <p:nvPicPr>
          <p:cNvPr id="1426" name="Google Shape;1426;p105"/>
          <p:cNvPicPr preferRelativeResize="0"/>
          <p:nvPr/>
        </p:nvPicPr>
        <p:blipFill>
          <a:blip r:embed="rId3">
            <a:alphaModFix/>
          </a:blip>
          <a:stretch>
            <a:fillRect/>
          </a:stretch>
        </p:blipFill>
        <p:spPr>
          <a:xfrm>
            <a:off x="0" y="0"/>
            <a:ext cx="9144000" cy="5143497"/>
          </a:xfrm>
          <a:prstGeom prst="rect">
            <a:avLst/>
          </a:prstGeom>
          <a:noFill/>
          <a:ln>
            <a:noFill/>
          </a:ln>
        </p:spPr>
      </p:pic>
      <p:sp>
        <p:nvSpPr>
          <p:cNvPr id="1427" name="Google Shape;1427;p105"/>
          <p:cNvSpPr/>
          <p:nvPr/>
        </p:nvSpPr>
        <p:spPr>
          <a:xfrm>
            <a:off x="271500" y="457200"/>
            <a:ext cx="8601000" cy="533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05"/>
          <p:cNvSpPr txBox="1">
            <a:spLocks noGrp="1"/>
          </p:cNvSpPr>
          <p:nvPr>
            <p:ph type="title"/>
          </p:nvPr>
        </p:nvSpPr>
        <p:spPr>
          <a:xfrm>
            <a:off x="-12300" y="361725"/>
            <a:ext cx="86895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“Magic” of YouTube</a:t>
            </a:r>
            <a:endParaRPr/>
          </a:p>
        </p:txBody>
      </p:sp>
    </p:spTree>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cxnSp>
        <p:nvCxnSpPr>
          <p:cNvPr id="1433" name="Google Shape;1433;p106"/>
          <p:cNvCxnSpPr/>
          <p:nvPr/>
        </p:nvCxnSpPr>
        <p:spPr>
          <a:xfrm>
            <a:off x="301275" y="2703362"/>
            <a:ext cx="8507100" cy="0"/>
          </a:xfrm>
          <a:prstGeom prst="straightConnector1">
            <a:avLst/>
          </a:prstGeom>
          <a:noFill/>
          <a:ln w="9525" cap="flat" cmpd="sng">
            <a:solidFill>
              <a:schemeClr val="dk2"/>
            </a:solidFill>
            <a:prstDash val="dash"/>
            <a:round/>
            <a:headEnd type="none" w="med" len="med"/>
            <a:tailEnd type="none" w="med" len="med"/>
          </a:ln>
        </p:spPr>
      </p:cxnSp>
      <p:sp>
        <p:nvSpPr>
          <p:cNvPr id="1434" name="Google Shape;1434;p106"/>
          <p:cNvSpPr/>
          <p:nvPr/>
        </p:nvSpPr>
        <p:spPr>
          <a:xfrm>
            <a:off x="2496459" y="1636113"/>
            <a:ext cx="14043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User </a:t>
            </a:r>
            <a:r>
              <a:rPr lang="en-US" sz="900" dirty="0">
                <a:solidFill>
                  <a:schemeClr val="dk1"/>
                </a:solidFill>
                <a:latin typeface="Roboto Medium"/>
                <a:ea typeface="Roboto Medium"/>
                <a:cs typeface="Roboto Medium"/>
                <a:sym typeface="Roboto Medium"/>
              </a:rPr>
              <a:t>makes</a:t>
            </a:r>
          </a:p>
          <a:p>
            <a:pPr marL="0" lvl="0" indent="0" algn="ctr" rtl="0">
              <a:spcBef>
                <a:spcPts val="0"/>
              </a:spcBef>
              <a:spcAft>
                <a:spcPts val="0"/>
              </a:spcAft>
              <a:buNone/>
            </a:pPr>
            <a:r>
              <a:rPr lang="en-US" sz="900" dirty="0">
                <a:solidFill>
                  <a:schemeClr val="dk1"/>
                </a:solidFill>
                <a:latin typeface="Roboto Medium"/>
                <a:ea typeface="Roboto Medium"/>
                <a:cs typeface="Roboto Medium"/>
                <a:sym typeface="Roboto Medium"/>
              </a:rPr>
              <a:t>a request</a:t>
            </a:r>
            <a:endParaRPr sz="900" dirty="0">
              <a:latin typeface="Roboto Medium"/>
              <a:ea typeface="Roboto Medium"/>
              <a:cs typeface="Roboto Medium"/>
              <a:sym typeface="Roboto Medium"/>
            </a:endParaRPr>
          </a:p>
        </p:txBody>
      </p:sp>
      <p:grpSp>
        <p:nvGrpSpPr>
          <p:cNvPr id="1435" name="Google Shape;1435;p106"/>
          <p:cNvGrpSpPr/>
          <p:nvPr/>
        </p:nvGrpSpPr>
        <p:grpSpPr>
          <a:xfrm rot="5400000" flipH="1">
            <a:off x="2273367" y="1459658"/>
            <a:ext cx="235524" cy="740333"/>
            <a:chOff x="5698139" y="2180119"/>
            <a:chExt cx="260998" cy="820404"/>
          </a:xfrm>
        </p:grpSpPr>
        <p:sp>
          <p:nvSpPr>
            <p:cNvPr id="1436" name="Google Shape;1436;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37" name="Google Shape;1437;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8" name="Google Shape;1438;p106"/>
          <p:cNvSpPr/>
          <p:nvPr/>
        </p:nvSpPr>
        <p:spPr>
          <a:xfrm>
            <a:off x="994622" y="1172311"/>
            <a:ext cx="1404300" cy="8499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9" name="Google Shape;1439;p106"/>
          <p:cNvGrpSpPr/>
          <p:nvPr/>
        </p:nvGrpSpPr>
        <p:grpSpPr>
          <a:xfrm rot="-5400000">
            <a:off x="2410430" y="995846"/>
            <a:ext cx="235524" cy="740333"/>
            <a:chOff x="5698139" y="2180119"/>
            <a:chExt cx="260998" cy="820404"/>
          </a:xfrm>
        </p:grpSpPr>
        <p:sp>
          <p:nvSpPr>
            <p:cNvPr id="1440" name="Google Shape;1440;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41" name="Google Shape;1441;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2" name="Google Shape;1442;p106"/>
          <p:cNvSpPr/>
          <p:nvPr/>
        </p:nvSpPr>
        <p:spPr>
          <a:xfrm>
            <a:off x="2496459" y="1172300"/>
            <a:ext cx="14043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Browser shows webpage to user</a:t>
            </a:r>
            <a:endParaRPr sz="900">
              <a:latin typeface="Roboto Medium"/>
              <a:ea typeface="Roboto Medium"/>
              <a:cs typeface="Roboto Medium"/>
              <a:sym typeface="Roboto Medium"/>
            </a:endParaRPr>
          </a:p>
        </p:txBody>
      </p:sp>
      <p:grpSp>
        <p:nvGrpSpPr>
          <p:cNvPr id="1443" name="Google Shape;1443;p106"/>
          <p:cNvGrpSpPr/>
          <p:nvPr/>
        </p:nvGrpSpPr>
        <p:grpSpPr>
          <a:xfrm rot="-5400000">
            <a:off x="3992137" y="995846"/>
            <a:ext cx="235524" cy="740333"/>
            <a:chOff x="5698139" y="2180119"/>
            <a:chExt cx="260998" cy="820404"/>
          </a:xfrm>
        </p:grpSpPr>
        <p:sp>
          <p:nvSpPr>
            <p:cNvPr id="1444" name="Google Shape;1444;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45" name="Google Shape;1445;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106"/>
          <p:cNvSpPr/>
          <p:nvPr/>
        </p:nvSpPr>
        <p:spPr>
          <a:xfrm>
            <a:off x="4068601" y="1172311"/>
            <a:ext cx="1404300" cy="8499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27425" rIns="91425" bIns="91425" anchor="t"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Web browser </a:t>
            </a:r>
            <a:endParaRPr sz="900">
              <a:solidFill>
                <a:schemeClr val="dk1"/>
              </a:solidFill>
              <a:latin typeface="Roboto Medium"/>
              <a:ea typeface="Roboto Medium"/>
              <a:cs typeface="Roboto Medium"/>
              <a:sym typeface="Roboto Medium"/>
            </a:endParaRPr>
          </a:p>
        </p:txBody>
      </p:sp>
      <p:grpSp>
        <p:nvGrpSpPr>
          <p:cNvPr id="1447" name="Google Shape;1447;p106"/>
          <p:cNvGrpSpPr/>
          <p:nvPr/>
        </p:nvGrpSpPr>
        <p:grpSpPr>
          <a:xfrm rot="-2166903">
            <a:off x="5532806" y="1495590"/>
            <a:ext cx="235754" cy="848372"/>
            <a:chOff x="5698139" y="2180119"/>
            <a:chExt cx="260998" cy="820404"/>
          </a:xfrm>
        </p:grpSpPr>
        <p:sp>
          <p:nvSpPr>
            <p:cNvPr id="1448" name="Google Shape;1448;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49" name="Google Shape;1449;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0" name="Google Shape;1450;p106"/>
          <p:cNvSpPr/>
          <p:nvPr/>
        </p:nvSpPr>
        <p:spPr>
          <a:xfrm>
            <a:off x="5599205" y="2133515"/>
            <a:ext cx="21768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Server sends HTML back to browser </a:t>
            </a:r>
            <a:endParaRPr sz="900">
              <a:solidFill>
                <a:schemeClr val="dk1"/>
              </a:solidFill>
              <a:latin typeface="Roboto Medium"/>
              <a:ea typeface="Roboto Medium"/>
              <a:cs typeface="Roboto Medium"/>
              <a:sym typeface="Roboto Medium"/>
            </a:endParaRPr>
          </a:p>
        </p:txBody>
      </p:sp>
      <p:grpSp>
        <p:nvGrpSpPr>
          <p:cNvPr id="1451" name="Google Shape;1451;p106"/>
          <p:cNvGrpSpPr/>
          <p:nvPr/>
        </p:nvGrpSpPr>
        <p:grpSpPr>
          <a:xfrm>
            <a:off x="5918761" y="2410431"/>
            <a:ext cx="235524" cy="740333"/>
            <a:chOff x="5698139" y="2180119"/>
            <a:chExt cx="260998" cy="820404"/>
          </a:xfrm>
        </p:grpSpPr>
        <p:sp>
          <p:nvSpPr>
            <p:cNvPr id="1452" name="Google Shape;1452;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53" name="Google Shape;1453;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4" name="Google Shape;1454;p106"/>
          <p:cNvGrpSpPr/>
          <p:nvPr/>
        </p:nvGrpSpPr>
        <p:grpSpPr>
          <a:xfrm rot="5400000">
            <a:off x="5510825" y="3740186"/>
            <a:ext cx="581913" cy="235524"/>
            <a:chOff x="1782310" y="2784872"/>
            <a:chExt cx="820404" cy="260998"/>
          </a:xfrm>
        </p:grpSpPr>
        <p:sp>
          <p:nvSpPr>
            <p:cNvPr id="1455" name="Google Shape;1455;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56" name="Google Shape;1456;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7" name="Google Shape;1457;p106"/>
          <p:cNvSpPr/>
          <p:nvPr/>
        </p:nvSpPr>
        <p:spPr>
          <a:xfrm>
            <a:off x="5599205" y="3901087"/>
            <a:ext cx="14532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Template engine</a:t>
            </a:r>
            <a:br>
              <a:rPr lang="en" sz="900" dirty="0">
                <a:solidFill>
                  <a:schemeClr val="dk1"/>
                </a:solidFill>
                <a:latin typeface="Roboto Medium"/>
                <a:ea typeface="Roboto Medium"/>
                <a:cs typeface="Roboto Medium"/>
                <a:sym typeface="Roboto Medium"/>
              </a:rPr>
            </a:br>
            <a:r>
              <a:rPr lang="en" sz="900" dirty="0">
                <a:solidFill>
                  <a:schemeClr val="dk1"/>
                </a:solidFill>
                <a:latin typeface="Roboto Medium"/>
                <a:ea typeface="Roboto Medium"/>
                <a:cs typeface="Roboto Medium"/>
                <a:sym typeface="Roboto Medium"/>
              </a:rPr>
              <a:t>renders HTML</a:t>
            </a:r>
            <a:endParaRPr sz="900" dirty="0">
              <a:solidFill>
                <a:schemeClr val="dk1"/>
              </a:solidFill>
              <a:latin typeface="Roboto Medium"/>
              <a:ea typeface="Roboto Medium"/>
              <a:cs typeface="Roboto Medium"/>
              <a:sym typeface="Roboto Medium"/>
            </a:endParaRPr>
          </a:p>
        </p:txBody>
      </p:sp>
      <p:grpSp>
        <p:nvGrpSpPr>
          <p:cNvPr id="1458" name="Google Shape;1458;p106"/>
          <p:cNvGrpSpPr/>
          <p:nvPr/>
        </p:nvGrpSpPr>
        <p:grpSpPr>
          <a:xfrm rot="5400000">
            <a:off x="5510825" y="4309974"/>
            <a:ext cx="581913" cy="235524"/>
            <a:chOff x="1782310" y="2784872"/>
            <a:chExt cx="820404" cy="260998"/>
          </a:xfrm>
        </p:grpSpPr>
        <p:sp>
          <p:nvSpPr>
            <p:cNvPr id="1459" name="Google Shape;1459;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0" name="Google Shape;1460;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1" name="Google Shape;1461;p106"/>
          <p:cNvSpPr/>
          <p:nvPr/>
        </p:nvSpPr>
        <p:spPr>
          <a:xfrm>
            <a:off x="4044098" y="4388006"/>
            <a:ext cx="30084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27425" anchor="b"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Template engine</a:t>
            </a:r>
            <a:endParaRPr sz="900" dirty="0">
              <a:solidFill>
                <a:schemeClr val="dk1"/>
              </a:solidFill>
              <a:latin typeface="Roboto Medium"/>
              <a:ea typeface="Roboto Medium"/>
              <a:cs typeface="Roboto Medium"/>
              <a:sym typeface="Roboto Medium"/>
            </a:endParaRPr>
          </a:p>
        </p:txBody>
      </p:sp>
      <p:grpSp>
        <p:nvGrpSpPr>
          <p:cNvPr id="1462" name="Google Shape;1462;p106"/>
          <p:cNvGrpSpPr/>
          <p:nvPr/>
        </p:nvGrpSpPr>
        <p:grpSpPr>
          <a:xfrm rot="5400000" flipH="1">
            <a:off x="4982265" y="4103129"/>
            <a:ext cx="581913" cy="235524"/>
            <a:chOff x="1782310" y="2784872"/>
            <a:chExt cx="820404" cy="260998"/>
          </a:xfrm>
        </p:grpSpPr>
        <p:sp>
          <p:nvSpPr>
            <p:cNvPr id="1463" name="Google Shape;1463;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4" name="Google Shape;1464;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5" name="Google Shape;1465;p106"/>
          <p:cNvSpPr/>
          <p:nvPr/>
        </p:nvSpPr>
        <p:spPr>
          <a:xfrm>
            <a:off x="4044098" y="3901087"/>
            <a:ext cx="14532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Server passes data </a:t>
            </a:r>
            <a:br>
              <a:rPr lang="en" sz="900" dirty="0">
                <a:solidFill>
                  <a:schemeClr val="dk1"/>
                </a:solidFill>
                <a:latin typeface="Roboto Medium"/>
                <a:ea typeface="Roboto Medium"/>
                <a:cs typeface="Roboto Medium"/>
                <a:sym typeface="Roboto Medium"/>
              </a:rPr>
            </a:br>
            <a:r>
              <a:rPr lang="en" sz="900" dirty="0">
                <a:solidFill>
                  <a:schemeClr val="dk1"/>
                </a:solidFill>
                <a:latin typeface="Roboto Medium"/>
                <a:ea typeface="Roboto Medium"/>
                <a:cs typeface="Roboto Medium"/>
                <a:sym typeface="Roboto Medium"/>
              </a:rPr>
              <a:t>to template engine </a:t>
            </a:r>
            <a:endParaRPr sz="900" dirty="0">
              <a:solidFill>
                <a:schemeClr val="dk1"/>
              </a:solidFill>
              <a:latin typeface="Roboto Medium"/>
              <a:ea typeface="Roboto Medium"/>
              <a:cs typeface="Roboto Medium"/>
              <a:sym typeface="Roboto Medium"/>
            </a:endParaRPr>
          </a:p>
        </p:txBody>
      </p:sp>
      <p:grpSp>
        <p:nvGrpSpPr>
          <p:cNvPr id="1466" name="Google Shape;1466;p106"/>
          <p:cNvGrpSpPr/>
          <p:nvPr/>
        </p:nvGrpSpPr>
        <p:grpSpPr>
          <a:xfrm rot="5400000" flipH="1">
            <a:off x="4901454" y="3497321"/>
            <a:ext cx="740333" cy="235524"/>
            <a:chOff x="1782310" y="2784872"/>
            <a:chExt cx="820404" cy="260998"/>
          </a:xfrm>
        </p:grpSpPr>
        <p:sp>
          <p:nvSpPr>
            <p:cNvPr id="1467" name="Google Shape;1467;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8" name="Google Shape;1468;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9" name="Google Shape;1469;p106"/>
          <p:cNvSpPr/>
          <p:nvPr/>
        </p:nvSpPr>
        <p:spPr>
          <a:xfrm>
            <a:off x="4068601" y="2897767"/>
            <a:ext cx="3008400" cy="8499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Medium"/>
                <a:ea typeface="Roboto Medium"/>
                <a:cs typeface="Roboto Medium"/>
                <a:sym typeface="Roboto Medium"/>
              </a:rPr>
              <a:t>Server</a:t>
            </a:r>
            <a:endParaRPr>
              <a:solidFill>
                <a:schemeClr val="dk1"/>
              </a:solidFill>
              <a:latin typeface="Roboto Medium"/>
              <a:ea typeface="Roboto Medium"/>
              <a:cs typeface="Roboto Medium"/>
              <a:sym typeface="Roboto Medium"/>
            </a:endParaRPr>
          </a:p>
        </p:txBody>
      </p:sp>
      <p:grpSp>
        <p:nvGrpSpPr>
          <p:cNvPr id="1470" name="Google Shape;1470;p106"/>
          <p:cNvGrpSpPr/>
          <p:nvPr/>
        </p:nvGrpSpPr>
        <p:grpSpPr>
          <a:xfrm flipH="1">
            <a:off x="3531811" y="3426505"/>
            <a:ext cx="740333" cy="235524"/>
            <a:chOff x="1782310" y="2784872"/>
            <a:chExt cx="820404" cy="260998"/>
          </a:xfrm>
        </p:grpSpPr>
        <p:sp>
          <p:nvSpPr>
            <p:cNvPr id="1471" name="Google Shape;1471;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72" name="Google Shape;1472;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3" name="Google Shape;1473;p106"/>
          <p:cNvSpPr/>
          <p:nvPr/>
        </p:nvSpPr>
        <p:spPr>
          <a:xfrm>
            <a:off x="2496459" y="3361568"/>
            <a:ext cx="14043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Database returns query results</a:t>
            </a:r>
            <a:endParaRPr sz="900">
              <a:solidFill>
                <a:schemeClr val="dk1"/>
              </a:solidFill>
              <a:latin typeface="Roboto Medium"/>
              <a:ea typeface="Roboto Medium"/>
              <a:cs typeface="Roboto Medium"/>
              <a:sym typeface="Roboto Medium"/>
            </a:endParaRPr>
          </a:p>
        </p:txBody>
      </p:sp>
      <p:grpSp>
        <p:nvGrpSpPr>
          <p:cNvPr id="1474" name="Google Shape;1474;p106"/>
          <p:cNvGrpSpPr/>
          <p:nvPr/>
        </p:nvGrpSpPr>
        <p:grpSpPr>
          <a:xfrm flipH="1">
            <a:off x="1909807" y="3436726"/>
            <a:ext cx="740333" cy="235524"/>
            <a:chOff x="1782310" y="2784872"/>
            <a:chExt cx="820404" cy="260998"/>
          </a:xfrm>
        </p:grpSpPr>
        <p:sp>
          <p:nvSpPr>
            <p:cNvPr id="1475" name="Google Shape;1475;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76" name="Google Shape;1476;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7" name="Google Shape;1477;p106"/>
          <p:cNvSpPr/>
          <p:nvPr/>
        </p:nvSpPr>
        <p:spPr>
          <a:xfrm>
            <a:off x="994622" y="2897767"/>
            <a:ext cx="1404300" cy="8499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36575" rIns="91425" bIns="91425" anchor="t" anchorCtr="0">
            <a:noAutofit/>
          </a:bodyPr>
          <a:lstStyle/>
          <a:p>
            <a:pPr marL="0" lvl="0" indent="0" algn="ctr" rtl="0">
              <a:spcBef>
                <a:spcPts val="0"/>
              </a:spcBef>
              <a:spcAft>
                <a:spcPts val="0"/>
              </a:spcAft>
              <a:buNone/>
            </a:pPr>
            <a:r>
              <a:rPr lang="en-US" sz="900" dirty="0">
                <a:solidFill>
                  <a:schemeClr val="dk1"/>
                </a:solidFill>
                <a:latin typeface="Roboto Medium"/>
                <a:ea typeface="Roboto Medium"/>
                <a:cs typeface="Roboto Medium"/>
                <a:sym typeface="Roboto Medium"/>
              </a:rPr>
              <a:t>D</a:t>
            </a:r>
            <a:r>
              <a:rPr lang="en" sz="900" dirty="0">
                <a:solidFill>
                  <a:schemeClr val="dk1"/>
                </a:solidFill>
                <a:latin typeface="Roboto Medium"/>
                <a:ea typeface="Roboto Medium"/>
                <a:cs typeface="Roboto Medium"/>
                <a:sym typeface="Roboto Medium"/>
              </a:rPr>
              <a:t>atabase</a:t>
            </a:r>
            <a:endParaRPr sz="900" dirty="0">
              <a:solidFill>
                <a:schemeClr val="dk1"/>
              </a:solidFill>
              <a:latin typeface="Roboto Medium"/>
              <a:ea typeface="Roboto Medium"/>
              <a:cs typeface="Roboto Medium"/>
              <a:sym typeface="Roboto Medium"/>
            </a:endParaRPr>
          </a:p>
        </p:txBody>
      </p:sp>
      <p:grpSp>
        <p:nvGrpSpPr>
          <p:cNvPr id="1478" name="Google Shape;1478;p106"/>
          <p:cNvGrpSpPr/>
          <p:nvPr/>
        </p:nvGrpSpPr>
        <p:grpSpPr>
          <a:xfrm>
            <a:off x="2201077" y="2972913"/>
            <a:ext cx="740333" cy="235524"/>
            <a:chOff x="1782310" y="2784872"/>
            <a:chExt cx="820404" cy="260998"/>
          </a:xfrm>
        </p:grpSpPr>
        <p:sp>
          <p:nvSpPr>
            <p:cNvPr id="1479" name="Google Shape;1479;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0" name="Google Shape;1480;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 name="Google Shape;1481;p106"/>
          <p:cNvGrpSpPr/>
          <p:nvPr/>
        </p:nvGrpSpPr>
        <p:grpSpPr>
          <a:xfrm rot="8633097">
            <a:off x="5379140" y="2321439"/>
            <a:ext cx="235754" cy="848372"/>
            <a:chOff x="5698139" y="2180119"/>
            <a:chExt cx="260998" cy="820404"/>
          </a:xfrm>
        </p:grpSpPr>
        <p:sp>
          <p:nvSpPr>
            <p:cNvPr id="1482" name="Google Shape;1482;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3" name="Google Shape;1483;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4" name="Google Shape;1484;p10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2400"/>
              <a:buFont typeface="Arial"/>
              <a:buNone/>
            </a:pPr>
            <a:r>
              <a:rPr lang="en"/>
              <a:t>Full-Stack Development</a:t>
            </a:r>
            <a:endParaRPr/>
          </a:p>
          <a:p>
            <a:pPr marL="0" lvl="0" indent="0" algn="l" rtl="0">
              <a:spcBef>
                <a:spcPts val="0"/>
              </a:spcBef>
              <a:spcAft>
                <a:spcPts val="0"/>
              </a:spcAft>
              <a:buNone/>
            </a:pPr>
            <a:endParaRPr/>
          </a:p>
        </p:txBody>
      </p:sp>
      <p:pic>
        <p:nvPicPr>
          <p:cNvPr id="1485" name="Google Shape;1485;p106"/>
          <p:cNvPicPr preferRelativeResize="0"/>
          <p:nvPr/>
        </p:nvPicPr>
        <p:blipFill>
          <a:blip r:embed="rId3">
            <a:alphaModFix/>
          </a:blip>
          <a:stretch>
            <a:fillRect/>
          </a:stretch>
        </p:blipFill>
        <p:spPr>
          <a:xfrm>
            <a:off x="1361305" y="3098413"/>
            <a:ext cx="671003" cy="649501"/>
          </a:xfrm>
          <a:prstGeom prst="rect">
            <a:avLst/>
          </a:prstGeom>
          <a:noFill/>
          <a:ln>
            <a:noFill/>
          </a:ln>
        </p:spPr>
      </p:pic>
      <p:sp>
        <p:nvSpPr>
          <p:cNvPr id="1486" name="Google Shape;1486;p106"/>
          <p:cNvSpPr/>
          <p:nvPr/>
        </p:nvSpPr>
        <p:spPr>
          <a:xfrm>
            <a:off x="2496459" y="2897756"/>
            <a:ext cx="14043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Server queries database</a:t>
            </a:r>
            <a:endParaRPr sz="900">
              <a:solidFill>
                <a:schemeClr val="dk1"/>
              </a:solidFill>
              <a:latin typeface="Roboto Medium"/>
              <a:ea typeface="Roboto Medium"/>
              <a:cs typeface="Roboto Medium"/>
              <a:sym typeface="Roboto Medium"/>
            </a:endParaRPr>
          </a:p>
        </p:txBody>
      </p:sp>
      <p:sp>
        <p:nvSpPr>
          <p:cNvPr id="1487" name="Google Shape;1487;p106"/>
          <p:cNvSpPr/>
          <p:nvPr/>
        </p:nvSpPr>
        <p:spPr>
          <a:xfrm>
            <a:off x="4044098" y="2133510"/>
            <a:ext cx="14532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Browser talks to server</a:t>
            </a:r>
            <a:endParaRPr sz="900">
              <a:solidFill>
                <a:schemeClr val="dk1"/>
              </a:solidFill>
              <a:latin typeface="Roboto Medium"/>
              <a:ea typeface="Roboto Medium"/>
              <a:cs typeface="Roboto Medium"/>
              <a:sym typeface="Roboto Medium"/>
            </a:endParaRPr>
          </a:p>
        </p:txBody>
      </p:sp>
      <p:grpSp>
        <p:nvGrpSpPr>
          <p:cNvPr id="1488" name="Google Shape;1488;p106"/>
          <p:cNvGrpSpPr/>
          <p:nvPr/>
        </p:nvGrpSpPr>
        <p:grpSpPr>
          <a:xfrm rot="5400000">
            <a:off x="5628091" y="3621867"/>
            <a:ext cx="347031" cy="222918"/>
            <a:chOff x="1782310" y="2784872"/>
            <a:chExt cx="820404" cy="260998"/>
          </a:xfrm>
        </p:grpSpPr>
        <p:sp>
          <p:nvSpPr>
            <p:cNvPr id="1489" name="Google Shape;1489;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0" name="Google Shape;1490;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106"/>
          <p:cNvGrpSpPr/>
          <p:nvPr/>
        </p:nvGrpSpPr>
        <p:grpSpPr>
          <a:xfrm rot="5400000" flipH="1">
            <a:off x="3859538" y="1506185"/>
            <a:ext cx="226964" cy="603818"/>
            <a:chOff x="5698139" y="2180119"/>
            <a:chExt cx="260998" cy="820404"/>
          </a:xfrm>
        </p:grpSpPr>
        <p:sp>
          <p:nvSpPr>
            <p:cNvPr id="1492" name="Google Shape;1492;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3" name="Google Shape;1493;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4" name="Google Shape;1494;p106"/>
          <p:cNvSpPr/>
          <p:nvPr/>
        </p:nvSpPr>
        <p:spPr>
          <a:xfrm>
            <a:off x="3671166" y="1671913"/>
            <a:ext cx="222900" cy="27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5" name="Google Shape;1495;p106"/>
          <p:cNvGrpSpPr/>
          <p:nvPr/>
        </p:nvGrpSpPr>
        <p:grpSpPr>
          <a:xfrm rot="10800000" flipH="1">
            <a:off x="4677424" y="1811128"/>
            <a:ext cx="226938" cy="445069"/>
            <a:chOff x="5698139" y="2180119"/>
            <a:chExt cx="260998" cy="820404"/>
          </a:xfrm>
        </p:grpSpPr>
        <p:sp>
          <p:nvSpPr>
            <p:cNvPr id="1496" name="Google Shape;1496;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7" name="Google Shape;1497;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8" name="Google Shape;1498;p106"/>
          <p:cNvSpPr/>
          <p:nvPr/>
        </p:nvSpPr>
        <p:spPr>
          <a:xfrm>
            <a:off x="4455206" y="1738963"/>
            <a:ext cx="671100" cy="27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9" name="Google Shape;1499;p106"/>
          <p:cNvGrpSpPr/>
          <p:nvPr/>
        </p:nvGrpSpPr>
        <p:grpSpPr>
          <a:xfrm>
            <a:off x="3677249" y="2972913"/>
            <a:ext cx="740333" cy="235524"/>
            <a:chOff x="1782310" y="2784872"/>
            <a:chExt cx="820404" cy="260998"/>
          </a:xfrm>
        </p:grpSpPr>
        <p:sp>
          <p:nvSpPr>
            <p:cNvPr id="1500" name="Google Shape;1500;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01" name="Google Shape;1501;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2" name="Google Shape;1502;p106"/>
          <p:cNvSpPr/>
          <p:nvPr/>
        </p:nvSpPr>
        <p:spPr>
          <a:xfrm>
            <a:off x="4086626" y="2952425"/>
            <a:ext cx="495000" cy="347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06"/>
          <p:cNvSpPr/>
          <p:nvPr/>
        </p:nvSpPr>
        <p:spPr>
          <a:xfrm>
            <a:off x="260925" y="706725"/>
            <a:ext cx="8587800" cy="245700"/>
          </a:xfrm>
          <a:prstGeom prst="rect">
            <a:avLst/>
          </a:prstGeom>
          <a:solidFill>
            <a:srgbClr val="00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rPr>
              <a:t>FSF FLOW</a:t>
            </a:r>
            <a:endParaRPr sz="1200">
              <a:solidFill>
                <a:srgbClr val="FFFFFF"/>
              </a:solidFill>
            </a:endParaRPr>
          </a:p>
        </p:txBody>
      </p:sp>
      <p:sp>
        <p:nvSpPr>
          <p:cNvPr id="1504" name="Google Shape;1504;p106"/>
          <p:cNvSpPr/>
          <p:nvPr/>
        </p:nvSpPr>
        <p:spPr>
          <a:xfrm rot="-5400000">
            <a:off x="-351375" y="1644000"/>
            <a:ext cx="1592400" cy="367800"/>
          </a:xfrm>
          <a:prstGeom prst="rect">
            <a:avLst/>
          </a:prstGeom>
          <a:solidFill>
            <a:srgbClr val="2E75B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rPr>
              <a:t>Front-end</a:t>
            </a:r>
            <a:endParaRPr sz="1200" dirty="0">
              <a:solidFill>
                <a:srgbClr val="FFFFFF"/>
              </a:solidFill>
            </a:endParaRPr>
          </a:p>
        </p:txBody>
      </p:sp>
      <p:sp>
        <p:nvSpPr>
          <p:cNvPr id="1505" name="Google Shape;1505;p106"/>
          <p:cNvSpPr/>
          <p:nvPr/>
        </p:nvSpPr>
        <p:spPr>
          <a:xfrm rot="-5400000">
            <a:off x="-351375" y="3398350"/>
            <a:ext cx="1592400" cy="360900"/>
          </a:xfrm>
          <a:prstGeom prst="rect">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rPr>
              <a:t>Back-end</a:t>
            </a:r>
            <a:endParaRPr sz="1200" dirty="0">
              <a:solidFill>
                <a:srgbClr val="FFFFFF"/>
              </a:solidFill>
            </a:endParaRPr>
          </a:p>
        </p:txBody>
      </p:sp>
      <p:pic>
        <p:nvPicPr>
          <p:cNvPr id="1506" name="Google Shape;1506;p106"/>
          <p:cNvPicPr preferRelativeResize="0"/>
          <p:nvPr/>
        </p:nvPicPr>
        <p:blipFill>
          <a:blip r:embed="rId4">
            <a:alphaModFix/>
          </a:blip>
          <a:stretch>
            <a:fillRect/>
          </a:stretch>
        </p:blipFill>
        <p:spPr>
          <a:xfrm>
            <a:off x="4438475" y="1392775"/>
            <a:ext cx="687874" cy="571291"/>
          </a:xfrm>
          <a:prstGeom prst="rect">
            <a:avLst/>
          </a:prstGeom>
          <a:noFill/>
          <a:ln>
            <a:noFill/>
          </a:ln>
        </p:spPr>
      </p:pic>
      <p:pic>
        <p:nvPicPr>
          <p:cNvPr id="1507" name="Google Shape;1507;p106"/>
          <p:cNvPicPr preferRelativeResize="0"/>
          <p:nvPr/>
        </p:nvPicPr>
        <p:blipFill>
          <a:blip r:embed="rId5">
            <a:alphaModFix/>
          </a:blip>
          <a:stretch>
            <a:fillRect/>
          </a:stretch>
        </p:blipFill>
        <p:spPr>
          <a:xfrm>
            <a:off x="1212525" y="952424"/>
            <a:ext cx="945488" cy="1102852"/>
          </a:xfrm>
          <a:prstGeom prst="rect">
            <a:avLst/>
          </a:prstGeom>
          <a:noFill/>
          <a:ln>
            <a:noFill/>
          </a:ln>
        </p:spPr>
      </p:pic>
      <p:sp>
        <p:nvSpPr>
          <p:cNvPr id="1508" name="Google Shape;1508;p106"/>
          <p:cNvSpPr/>
          <p:nvPr/>
        </p:nvSpPr>
        <p:spPr>
          <a:xfrm>
            <a:off x="5919550" y="1047150"/>
            <a:ext cx="2917500" cy="966900"/>
          </a:xfrm>
          <a:prstGeom prst="roundRect">
            <a:avLst>
              <a:gd name="adj" fmla="val 16667"/>
            </a:avLst>
          </a:prstGeom>
          <a:solidFill>
            <a:srgbClr val="000000"/>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FFFFFF"/>
                </a:solidFill>
                <a:latin typeface="Roboto"/>
                <a:ea typeface="Roboto"/>
                <a:cs typeface="Roboto"/>
                <a:sym typeface="Roboto"/>
              </a:rPr>
              <a:t>In modern web apps, there’s a constant back-and-forth communication between two key components: the visuals displayed in the user’s browser (front end) and the data and logic stored on the server (back end).</a:t>
            </a:r>
            <a:endParaRPr sz="1000">
              <a:solidFill>
                <a:srgbClr val="FFFFFF"/>
              </a:solidFill>
              <a:latin typeface="Roboto"/>
              <a:ea typeface="Roboto"/>
              <a:cs typeface="Roboto"/>
              <a:sym typeface="Roboto"/>
            </a:endParaRPr>
          </a:p>
        </p:txBody>
      </p:sp>
      <p:pic>
        <p:nvPicPr>
          <p:cNvPr id="1509" name="Google Shape;1509;p106"/>
          <p:cNvPicPr preferRelativeResize="0"/>
          <p:nvPr/>
        </p:nvPicPr>
        <p:blipFill>
          <a:blip r:embed="rId6">
            <a:alphaModFix/>
          </a:blip>
          <a:stretch>
            <a:fillRect/>
          </a:stretch>
        </p:blipFill>
        <p:spPr>
          <a:xfrm>
            <a:off x="5456727" y="4339208"/>
            <a:ext cx="235525" cy="234743"/>
          </a:xfrm>
          <a:prstGeom prst="rect">
            <a:avLst/>
          </a:prstGeom>
          <a:noFill/>
          <a:ln>
            <a:noFill/>
          </a:ln>
        </p:spPr>
      </p:pic>
    </p:spTree>
    <p:extLst>
      <p:ext uri="{BB962C8B-B14F-4D97-AF65-F5344CB8AC3E}">
        <p14:creationId xmlns:p14="http://schemas.microsoft.com/office/powerpoint/2010/main" val="3180157457"/>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602" name="Google Shape;1602;p10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dirty="0"/>
              <a:t>&gt; </a:t>
            </a:r>
            <a:r>
              <a:rPr lang="en-US" dirty="0"/>
              <a:t>Terminal</a:t>
            </a:r>
            <a:endParaRPr dirty="0"/>
          </a:p>
          <a:p>
            <a:pPr marL="0" lvl="0" indent="0" algn="ctr" rtl="0">
              <a:spcBef>
                <a:spcPts val="0"/>
              </a:spcBef>
              <a:spcAft>
                <a:spcPts val="0"/>
              </a:spcAft>
              <a:buNone/>
            </a:pPr>
            <a:endParaRPr dirty="0"/>
          </a:p>
        </p:txBody>
      </p:sp>
    </p:spTree>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sp>
        <p:nvSpPr>
          <p:cNvPr id="1609" name="Google Shape;1609;p1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 to Console/Terminal</a:t>
            </a:r>
            <a:endParaRPr/>
          </a:p>
        </p:txBody>
      </p:sp>
      <p:pic>
        <p:nvPicPr>
          <p:cNvPr id="2" name="Picture 1">
            <a:extLst>
              <a:ext uri="{FF2B5EF4-FFF2-40B4-BE49-F238E27FC236}">
                <a16:creationId xmlns:a16="http://schemas.microsoft.com/office/drawing/2014/main" id="{94666AAF-3C9C-4B4E-8A47-386D9B02B070}"/>
              </a:ext>
            </a:extLst>
          </p:cNvPr>
          <p:cNvPicPr>
            <a:picLocks noChangeAspect="1"/>
          </p:cNvPicPr>
          <p:nvPr/>
        </p:nvPicPr>
        <p:blipFill>
          <a:blip r:embed="rId3"/>
          <a:stretch>
            <a:fillRect/>
          </a:stretch>
        </p:blipFill>
        <p:spPr>
          <a:xfrm>
            <a:off x="2568927" y="768312"/>
            <a:ext cx="4006146" cy="3958567"/>
          </a:xfrm>
          <a:prstGeom prst="rect">
            <a:avLst/>
          </a:prstGeom>
        </p:spPr>
      </p:pic>
    </p:spTree>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111"/>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dirty="0"/>
              <a:t>&gt; Intro to Console</a:t>
            </a:r>
            <a:endParaRPr dirty="0"/>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pic>
        <p:nvPicPr>
          <p:cNvPr id="3078" name="Picture 6" descr="Image result for android">
            <a:extLst>
              <a:ext uri="{FF2B5EF4-FFF2-40B4-BE49-F238E27FC236}">
                <a16:creationId xmlns:a16="http://schemas.microsoft.com/office/drawing/2014/main" id="{89AA8C5D-8265-4F8E-893C-A11F2021C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1560" y="2169052"/>
            <a:ext cx="1177355" cy="1177355"/>
          </a:xfrm>
          <a:prstGeom prst="rect">
            <a:avLst/>
          </a:prstGeom>
          <a:noFill/>
          <a:extLst>
            <a:ext uri="{909E8E84-426E-40DD-AFC4-6F175D3DCCD1}">
              <a14:hiddenFill xmlns:a14="http://schemas.microsoft.com/office/drawing/2010/main">
                <a:solidFill>
                  <a:srgbClr val="FFFFFF"/>
                </a:solidFill>
              </a14:hiddenFill>
            </a:ext>
          </a:extLst>
        </p:spPr>
      </p:pic>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Am I? [How I got into software]</a:t>
            </a:r>
            <a:endParaRPr dirty="0"/>
          </a:p>
        </p:txBody>
      </p:sp>
      <p:pic>
        <p:nvPicPr>
          <p:cNvPr id="3074" name="Picture 2" descr="Image result for start computer science">
            <a:extLst>
              <a:ext uri="{FF2B5EF4-FFF2-40B4-BE49-F238E27FC236}">
                <a16:creationId xmlns:a16="http://schemas.microsoft.com/office/drawing/2014/main" id="{F7A61820-F1D7-4D01-A658-ECC4AFE06C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8861" y="2300460"/>
            <a:ext cx="1812231" cy="108149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teach">
            <a:extLst>
              <a:ext uri="{FF2B5EF4-FFF2-40B4-BE49-F238E27FC236}">
                <a16:creationId xmlns:a16="http://schemas.microsoft.com/office/drawing/2014/main" id="{A53A8136-33BD-44AC-AB5F-C9FE0FEA2C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7363" y="2379314"/>
            <a:ext cx="1284027" cy="82819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university of texas">
            <a:extLst>
              <a:ext uri="{FF2B5EF4-FFF2-40B4-BE49-F238E27FC236}">
                <a16:creationId xmlns:a16="http://schemas.microsoft.com/office/drawing/2014/main" id="{A77E3112-0645-4070-9EF7-3A7FF49448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6987" y="2300460"/>
            <a:ext cx="1208338" cy="948116"/>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tableau software">
            <a:hlinkClick r:id="rId7"/>
            <a:extLst>
              <a:ext uri="{FF2B5EF4-FFF2-40B4-BE49-F238E27FC236}">
                <a16:creationId xmlns:a16="http://schemas.microsoft.com/office/drawing/2014/main" id="{D8B08067-E930-494E-BAEB-9C3690F1AE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87105" y="2630555"/>
            <a:ext cx="1535959" cy="86253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0" descr="Image result for plane icon">
            <a:extLst>
              <a:ext uri="{FF2B5EF4-FFF2-40B4-BE49-F238E27FC236}">
                <a16:creationId xmlns:a16="http://schemas.microsoft.com/office/drawing/2014/main" id="{430D95E2-57B0-44D7-A66D-5D50C27E5F4D}"/>
              </a:ext>
            </a:extLst>
          </p:cNvPr>
          <p:cNvSpPr>
            <a:spLocks noChangeAspect="1" noChangeArrowheads="1"/>
          </p:cNvSpPr>
          <p:nvPr/>
        </p:nvSpPr>
        <p:spPr bwMode="auto">
          <a:xfrm>
            <a:off x="4874246" y="24551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4" descr="Image result for plane icon">
            <a:extLst>
              <a:ext uri="{FF2B5EF4-FFF2-40B4-BE49-F238E27FC236}">
                <a16:creationId xmlns:a16="http://schemas.microsoft.com/office/drawing/2014/main" id="{CBF29F49-82D7-4A0B-BE15-7CE9FBB89BA9}"/>
              </a:ext>
            </a:extLst>
          </p:cNvPr>
          <p:cNvSpPr>
            <a:spLocks noChangeAspect="1" noChangeArrowheads="1"/>
          </p:cNvSpPr>
          <p:nvPr/>
        </p:nvSpPr>
        <p:spPr bwMode="auto">
          <a:xfrm>
            <a:off x="5026646" y="26075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a:extLst>
              <a:ext uri="{FF2B5EF4-FFF2-40B4-BE49-F238E27FC236}">
                <a16:creationId xmlns:a16="http://schemas.microsoft.com/office/drawing/2014/main" id="{B172ACA3-B573-4C91-B5CC-83413478C234}"/>
              </a:ext>
            </a:extLst>
          </p:cNvPr>
          <p:cNvGrpSpPr/>
          <p:nvPr/>
        </p:nvGrpSpPr>
        <p:grpSpPr>
          <a:xfrm>
            <a:off x="7642560" y="2268229"/>
            <a:ext cx="1026225" cy="1026225"/>
            <a:chOff x="7187914" y="2150736"/>
            <a:chExt cx="1026225" cy="1026225"/>
          </a:xfrm>
        </p:grpSpPr>
        <p:pic>
          <p:nvPicPr>
            <p:cNvPr id="3116" name="Picture 44" descr="Image result for black circle transparent background">
              <a:extLst>
                <a:ext uri="{FF2B5EF4-FFF2-40B4-BE49-F238E27FC236}">
                  <a16:creationId xmlns:a16="http://schemas.microsoft.com/office/drawing/2014/main" id="{81A32A94-EFCE-43B3-ACB7-0F98B6F6CD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87914" y="2150736"/>
              <a:ext cx="1026225" cy="102622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mage result for businessman icon">
              <a:extLst>
                <a:ext uri="{FF2B5EF4-FFF2-40B4-BE49-F238E27FC236}">
                  <a16:creationId xmlns:a16="http://schemas.microsoft.com/office/drawing/2014/main" id="{C70C52F2-862F-41C7-8E77-E21D820CEBC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23283" y="2425270"/>
              <a:ext cx="477156" cy="477156"/>
            </a:xfrm>
            <a:prstGeom prst="rect">
              <a:avLst/>
            </a:prstGeom>
            <a:noFill/>
            <a:extLst>
              <a:ext uri="{909E8E84-426E-40DD-AFC4-6F175D3DCCD1}">
                <a14:hiddenFill xmlns:a14="http://schemas.microsoft.com/office/drawing/2010/main">
                  <a:solidFill>
                    <a:srgbClr val="FFFFFF"/>
                  </a:solidFill>
                </a14:hiddenFill>
              </a:ext>
            </a:extLst>
          </p:spPr>
        </p:pic>
        <p:pic>
          <p:nvPicPr>
            <p:cNvPr id="3112" name="Picture 40" descr="Image result for plane icon">
              <a:extLst>
                <a:ext uri="{FF2B5EF4-FFF2-40B4-BE49-F238E27FC236}">
                  <a16:creationId xmlns:a16="http://schemas.microsoft.com/office/drawing/2014/main" id="{D4AE79C0-BCF1-422B-88D9-5B5E7251D7E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991678">
              <a:off x="7705570" y="2371540"/>
              <a:ext cx="392280" cy="400690"/>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AutoShape 46" descr="Image result for university of washington logo">
            <a:extLst>
              <a:ext uri="{FF2B5EF4-FFF2-40B4-BE49-F238E27FC236}">
                <a16:creationId xmlns:a16="http://schemas.microsoft.com/office/drawing/2014/main" id="{D794190E-924F-4458-9FF7-55B1F74B3EA3}"/>
              </a:ext>
            </a:extLst>
          </p:cNvPr>
          <p:cNvSpPr>
            <a:spLocks noChangeAspect="1" noChangeArrowheads="1"/>
          </p:cNvSpPr>
          <p:nvPr/>
        </p:nvSpPr>
        <p:spPr bwMode="auto">
          <a:xfrm>
            <a:off x="5179046" y="27599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8" descr="Image result for university of washington logo">
            <a:extLst>
              <a:ext uri="{FF2B5EF4-FFF2-40B4-BE49-F238E27FC236}">
                <a16:creationId xmlns:a16="http://schemas.microsoft.com/office/drawing/2014/main" id="{D7F86193-E6F5-467B-A738-C445830D5331}"/>
              </a:ext>
            </a:extLst>
          </p:cNvPr>
          <p:cNvSpPr>
            <a:spLocks noChangeAspect="1" noChangeArrowheads="1"/>
          </p:cNvSpPr>
          <p:nvPr/>
        </p:nvSpPr>
        <p:spPr bwMode="auto">
          <a:xfrm>
            <a:off x="5331446" y="29123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50" descr="Image result for university of washington logo">
            <a:extLst>
              <a:ext uri="{FF2B5EF4-FFF2-40B4-BE49-F238E27FC236}">
                <a16:creationId xmlns:a16="http://schemas.microsoft.com/office/drawing/2014/main" id="{E11F9439-FB98-4171-A593-20F10526D311}"/>
              </a:ext>
            </a:extLst>
          </p:cNvPr>
          <p:cNvSpPr>
            <a:spLocks noChangeAspect="1" noChangeArrowheads="1"/>
          </p:cNvSpPr>
          <p:nvPr/>
        </p:nvSpPr>
        <p:spPr bwMode="auto">
          <a:xfrm>
            <a:off x="5029200" y="376593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124" name="Picture 52" descr="Image result for university of washington">
            <a:extLst>
              <a:ext uri="{FF2B5EF4-FFF2-40B4-BE49-F238E27FC236}">
                <a16:creationId xmlns:a16="http://schemas.microsoft.com/office/drawing/2014/main" id="{01DDC461-0F15-48BB-9D2F-9DF30224726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71344" y="2084302"/>
            <a:ext cx="822386" cy="5500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lipart symbol for not allowed">
            <a:extLst>
              <a:ext uri="{FF2B5EF4-FFF2-40B4-BE49-F238E27FC236}">
                <a16:creationId xmlns:a16="http://schemas.microsoft.com/office/drawing/2014/main" id="{7699AC4A-CE6A-4D43-989D-37486F51B20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8801" y="2336007"/>
            <a:ext cx="995431" cy="101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4955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8"/>
                                        </p:tgtEl>
                                        <p:attrNameLst>
                                          <p:attrName>style.visibility</p:attrName>
                                        </p:attrNameLst>
                                      </p:cBhvr>
                                      <p:to>
                                        <p:strVal val="visible"/>
                                      </p:to>
                                    </p:set>
                                    <p:animEffect transition="in" filter="fade">
                                      <p:cBhvr>
                                        <p:cTn id="17" dur="500"/>
                                        <p:tgtEl>
                                          <p:spTgt spid="307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80"/>
                                        </p:tgtEl>
                                        <p:attrNameLst>
                                          <p:attrName>style.visibility</p:attrName>
                                        </p:attrNameLst>
                                      </p:cBhvr>
                                      <p:to>
                                        <p:strVal val="visible"/>
                                      </p:to>
                                    </p:set>
                                    <p:animEffect transition="in" filter="fade">
                                      <p:cBhvr>
                                        <p:cTn id="22" dur="500"/>
                                        <p:tgtEl>
                                          <p:spTgt spid="308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82"/>
                                        </p:tgtEl>
                                        <p:attrNameLst>
                                          <p:attrName>style.visibility</p:attrName>
                                        </p:attrNameLst>
                                      </p:cBhvr>
                                      <p:to>
                                        <p:strVal val="visible"/>
                                      </p:to>
                                    </p:set>
                                    <p:animEffect transition="in" filter="fade">
                                      <p:cBhvr>
                                        <p:cTn id="27" dur="500"/>
                                        <p:tgtEl>
                                          <p:spTgt spid="308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nodeType="clickEffect">
                                  <p:stCondLst>
                                    <p:cond delay="0"/>
                                  </p:stCondLst>
                                  <p:childTnLst>
                                    <p:animMotion origin="layout" path="M -2.77778E-7 -7.40741E-7 L 0.00365 -0.09969 " pathEditMode="relative" rAng="0" ptsTypes="AA">
                                      <p:cBhvr>
                                        <p:cTn id="36" dur="1000" fill="hold"/>
                                        <p:tgtEl>
                                          <p:spTgt spid="5"/>
                                        </p:tgtEl>
                                        <p:attrNameLst>
                                          <p:attrName>ppt_x</p:attrName>
                                          <p:attrName>ppt_y</p:attrName>
                                        </p:attrNameLst>
                                      </p:cBhvr>
                                      <p:rCtr x="174" y="-5000"/>
                                    </p:animMotion>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3086"/>
                                        </p:tgtEl>
                                        <p:attrNameLst>
                                          <p:attrName>style.visibility</p:attrName>
                                        </p:attrNameLst>
                                      </p:cBhvr>
                                      <p:to>
                                        <p:strVal val="visible"/>
                                      </p:to>
                                    </p:set>
                                    <p:animEffect transition="in" filter="fade">
                                      <p:cBhvr>
                                        <p:cTn id="40" dur="500"/>
                                        <p:tgtEl>
                                          <p:spTgt spid="308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5"/>
                                        </p:tgtEl>
                                      </p:cBhvr>
                                    </p:animEffect>
                                    <p:set>
                                      <p:cBhvr>
                                        <p:cTn id="45" dur="1" fill="hold">
                                          <p:stCondLst>
                                            <p:cond delay="499"/>
                                          </p:stCondLst>
                                        </p:cTn>
                                        <p:tgtEl>
                                          <p:spTgt spid="5"/>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124"/>
                                        </p:tgtEl>
                                        <p:attrNameLst>
                                          <p:attrName>style.visibility</p:attrName>
                                        </p:attrNameLst>
                                      </p:cBhvr>
                                      <p:to>
                                        <p:strVal val="visible"/>
                                      </p:to>
                                    </p:set>
                                    <p:animEffect transition="in" filter="fade">
                                      <p:cBhvr>
                                        <p:cTn id="50" dur="500"/>
                                        <p:tgtEl>
                                          <p:spTgt spid="3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1627"/>
        <p:cNvGrpSpPr/>
        <p:nvPr/>
      </p:nvGrpSpPr>
      <p:grpSpPr>
        <a:xfrm>
          <a:off x="0" y="0"/>
          <a:ext cx="0" cy="0"/>
          <a:chOff x="0" y="0"/>
          <a:chExt cx="0" cy="0"/>
        </a:xfrm>
      </p:grpSpPr>
      <p:sp>
        <p:nvSpPr>
          <p:cNvPr id="1628" name="Google Shape;1628;p11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latin typeface="Roboto Light"/>
                <a:ea typeface="Roboto Light"/>
                <a:cs typeface="Roboto Light"/>
                <a:sym typeface="Roboto Light"/>
              </a:rPr>
              <a:t>Console Command </a:t>
            </a:r>
            <a:r>
              <a:rPr lang="en-US" dirty="0">
                <a:latin typeface="Roboto Light"/>
                <a:ea typeface="Roboto Light"/>
                <a:cs typeface="Roboto Light"/>
                <a:sym typeface="Roboto Light"/>
              </a:rPr>
              <a:t>Best Practices</a:t>
            </a:r>
            <a:endParaRPr dirty="0">
              <a:latin typeface="Roboto Light"/>
              <a:ea typeface="Roboto Light"/>
              <a:cs typeface="Roboto Light"/>
              <a:sym typeface="Roboto Light"/>
            </a:endParaRPr>
          </a:p>
        </p:txBody>
      </p:sp>
      <p:sp>
        <p:nvSpPr>
          <p:cNvPr id="1629" name="Google Shape;1629;p113"/>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endParaRPr dirty="0"/>
          </a:p>
        </p:txBody>
      </p:sp>
      <p:sp>
        <p:nvSpPr>
          <p:cNvPr id="1630" name="Google Shape;1630;p113"/>
          <p:cNvSpPr txBox="1">
            <a:spLocks noGrp="1"/>
          </p:cNvSpPr>
          <p:nvPr>
            <p:ph type="subTitle" idx="1"/>
          </p:nvPr>
        </p:nvSpPr>
        <p:spPr>
          <a:xfrm>
            <a:off x="0" y="675975"/>
            <a:ext cx="9144000" cy="1579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
        <p:nvSpPr>
          <p:cNvPr id="1631" name="Google Shape;1631;p113"/>
          <p:cNvSpPr/>
          <p:nvPr/>
        </p:nvSpPr>
        <p:spPr>
          <a:xfrm>
            <a:off x="1362456" y="19860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13"/>
          <p:cNvSpPr txBox="1">
            <a:spLocks noGrp="1"/>
          </p:cNvSpPr>
          <p:nvPr>
            <p:ph type="subTitle" idx="1"/>
          </p:nvPr>
        </p:nvSpPr>
        <p:spPr>
          <a:xfrm>
            <a:off x="25" y="2005225"/>
            <a:ext cx="8595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t>Always use lowercase for </a:t>
            </a:r>
            <a:r>
              <a:rPr lang="en-US" dirty="0"/>
              <a:t>directory</a:t>
            </a:r>
            <a:r>
              <a:rPr lang="en" dirty="0"/>
              <a:t> and file names</a:t>
            </a:r>
            <a:endParaRPr dirty="0"/>
          </a:p>
        </p:txBody>
      </p:sp>
      <p:pic>
        <p:nvPicPr>
          <p:cNvPr id="1633" name="Google Shape;1633;p113"/>
          <p:cNvPicPr preferRelativeResize="0"/>
          <p:nvPr/>
        </p:nvPicPr>
        <p:blipFill rotWithShape="1">
          <a:blip r:embed="rId3">
            <a:alphaModFix/>
          </a:blip>
          <a:srcRect t="1830" b="1830"/>
          <a:stretch/>
        </p:blipFill>
        <p:spPr>
          <a:xfrm>
            <a:off x="429768" y="1999836"/>
            <a:ext cx="785567" cy="606900"/>
          </a:xfrm>
          <a:prstGeom prst="rect">
            <a:avLst/>
          </a:prstGeom>
          <a:noFill/>
          <a:ln>
            <a:noFill/>
          </a:ln>
        </p:spPr>
      </p:pic>
      <p:sp>
        <p:nvSpPr>
          <p:cNvPr id="1634" name="Google Shape;1634;p113"/>
          <p:cNvSpPr/>
          <p:nvPr/>
        </p:nvSpPr>
        <p:spPr>
          <a:xfrm>
            <a:off x="1362456" y="266448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13"/>
          <p:cNvSpPr txBox="1">
            <a:spLocks noGrp="1"/>
          </p:cNvSpPr>
          <p:nvPr>
            <p:ph type="subTitle" idx="2"/>
          </p:nvPr>
        </p:nvSpPr>
        <p:spPr>
          <a:xfrm>
            <a:off x="25" y="2683675"/>
            <a:ext cx="8595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Never put spaces in </a:t>
            </a:r>
            <a:r>
              <a:rPr lang="en-US" sz="1800" dirty="0"/>
              <a:t>directory</a:t>
            </a:r>
            <a:r>
              <a:rPr lang="en" sz="1800" dirty="0"/>
              <a:t> </a:t>
            </a:r>
            <a:r>
              <a:rPr lang="en-US" sz="1800" dirty="0"/>
              <a:t>or</a:t>
            </a:r>
            <a:r>
              <a:rPr lang="en" sz="1800" dirty="0"/>
              <a:t> file names</a:t>
            </a:r>
            <a:endParaRPr sz="1800" dirty="0"/>
          </a:p>
        </p:txBody>
      </p:sp>
      <p:pic>
        <p:nvPicPr>
          <p:cNvPr id="1636" name="Google Shape;1636;p113"/>
          <p:cNvPicPr preferRelativeResize="0"/>
          <p:nvPr/>
        </p:nvPicPr>
        <p:blipFill rotWithShape="1">
          <a:blip r:embed="rId3">
            <a:alphaModFix/>
          </a:blip>
          <a:srcRect t="1830" b="1830"/>
          <a:stretch/>
        </p:blipFill>
        <p:spPr>
          <a:xfrm>
            <a:off x="429768" y="2678285"/>
            <a:ext cx="785567" cy="606900"/>
          </a:xfrm>
          <a:prstGeom prst="rect">
            <a:avLst/>
          </a:prstGeom>
          <a:noFill/>
          <a:ln>
            <a:noFill/>
          </a:ln>
        </p:spPr>
      </p:pic>
      <p:sp>
        <p:nvSpPr>
          <p:cNvPr id="1637" name="Google Shape;1637;p113"/>
          <p:cNvSpPr/>
          <p:nvPr/>
        </p:nvSpPr>
        <p:spPr>
          <a:xfrm>
            <a:off x="1362456" y="33519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13"/>
          <p:cNvSpPr txBox="1">
            <a:spLocks noGrp="1"/>
          </p:cNvSpPr>
          <p:nvPr>
            <p:ph type="subTitle" idx="3"/>
          </p:nvPr>
        </p:nvSpPr>
        <p:spPr>
          <a:xfrm>
            <a:off x="25" y="3371125"/>
            <a:ext cx="8819336"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Use dashes to separate words in </a:t>
            </a:r>
            <a:r>
              <a:rPr lang="en-US" sz="1800" dirty="0"/>
              <a:t>directory</a:t>
            </a:r>
            <a:r>
              <a:rPr lang="en" sz="1800" dirty="0"/>
              <a:t> and file names </a:t>
            </a:r>
            <a:br>
              <a:rPr lang="en" sz="1800" dirty="0"/>
            </a:br>
            <a:r>
              <a:rPr lang="en" sz="1800" dirty="0"/>
              <a:t>(</a:t>
            </a:r>
            <a:r>
              <a:rPr lang="en-US" sz="1800" dirty="0"/>
              <a:t>dash-case)</a:t>
            </a:r>
            <a:endParaRPr sz="1800" dirty="0"/>
          </a:p>
        </p:txBody>
      </p:sp>
      <p:pic>
        <p:nvPicPr>
          <p:cNvPr id="1639" name="Google Shape;1639;p113"/>
          <p:cNvPicPr preferRelativeResize="0"/>
          <p:nvPr/>
        </p:nvPicPr>
        <p:blipFill rotWithShape="1">
          <a:blip r:embed="rId3">
            <a:alphaModFix/>
          </a:blip>
          <a:srcRect t="1830" b="1830"/>
          <a:stretch/>
        </p:blipFill>
        <p:spPr>
          <a:xfrm>
            <a:off x="429768" y="3365736"/>
            <a:ext cx="785567" cy="606900"/>
          </a:xfrm>
          <a:prstGeom prst="rect">
            <a:avLst/>
          </a:prstGeom>
          <a:noFill/>
          <a:ln>
            <a:noFill/>
          </a:ln>
        </p:spPr>
      </p:pic>
    </p:spTree>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1620" name="Google Shape;1620;p11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Activity: </a:t>
            </a:r>
            <a:br>
              <a:rPr lang="en" sz="3000">
                <a:latin typeface="Roboto Light"/>
                <a:ea typeface="Roboto Light"/>
                <a:cs typeface="Roboto Light"/>
                <a:sym typeface="Roboto Light"/>
              </a:rPr>
            </a:br>
            <a:r>
              <a:rPr lang="en" sz="3000">
                <a:latin typeface="Roboto Light"/>
                <a:ea typeface="Roboto Light"/>
                <a:cs typeface="Roboto Light"/>
                <a:sym typeface="Roboto Light"/>
              </a:rPr>
              <a:t>Console Commands</a:t>
            </a:r>
            <a:endParaRPr sz="3000">
              <a:latin typeface="Roboto Light"/>
              <a:ea typeface="Roboto Light"/>
              <a:cs typeface="Roboto Light"/>
              <a:sym typeface="Roboto Light"/>
            </a:endParaRPr>
          </a:p>
        </p:txBody>
      </p:sp>
      <p:sp>
        <p:nvSpPr>
          <p:cNvPr id="1621" name="Google Shape;1621;p11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22" name="Google Shape;1622;p11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dirty="0"/>
              <a:t>12 minutes</a:t>
            </a:r>
            <a:endParaRPr dirty="0"/>
          </a:p>
        </p:txBody>
      </p:sp>
    </p:spTree>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Google Shape;1645;p1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Activity: </a:t>
            </a:r>
            <a:r>
              <a:rPr lang="en">
                <a:solidFill>
                  <a:schemeClr val="dk1"/>
                </a:solidFill>
                <a:latin typeface="Roboto Light"/>
                <a:ea typeface="Roboto Light"/>
                <a:cs typeface="Roboto Light"/>
                <a:sym typeface="Roboto Light"/>
              </a:rPr>
              <a:t>Console Commands</a:t>
            </a:r>
            <a:endParaRPr>
              <a:latin typeface="Roboto Light"/>
              <a:ea typeface="Roboto Light"/>
              <a:cs typeface="Roboto Light"/>
              <a:sym typeface="Roboto Light"/>
            </a:endParaRPr>
          </a:p>
        </p:txBody>
      </p:sp>
      <p:sp>
        <p:nvSpPr>
          <p:cNvPr id="1646" name="Google Shape;1646;p114"/>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a:t>Suggested Time: 12 minutes</a:t>
            </a:r>
            <a:endParaRPr/>
          </a:p>
        </p:txBody>
      </p:sp>
      <p:sp>
        <p:nvSpPr>
          <p:cNvPr id="1647" name="Google Shape;1647;p114"/>
          <p:cNvSpPr txBox="1">
            <a:spLocks noGrp="1"/>
          </p:cNvSpPr>
          <p:nvPr>
            <p:ph type="subTitle" idx="1"/>
          </p:nvPr>
        </p:nvSpPr>
        <p:spPr>
          <a:xfrm>
            <a:off x="0" y="675975"/>
            <a:ext cx="9144000" cy="23322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From the </a:t>
            </a:r>
            <a:r>
              <a:rPr lang="en-US" dirty="0"/>
              <a:t>t</a:t>
            </a:r>
            <a:r>
              <a:rPr lang="en" dirty="0"/>
              <a:t>erminal/console and using only the command line: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BONUS!</a:t>
            </a:r>
            <a:endParaRPr dirty="0"/>
          </a:p>
        </p:txBody>
      </p:sp>
      <p:sp>
        <p:nvSpPr>
          <p:cNvPr id="1648" name="Google Shape;1648;p114"/>
          <p:cNvSpPr/>
          <p:nvPr/>
        </p:nvSpPr>
        <p:spPr>
          <a:xfrm>
            <a:off x="1045025" y="1085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14"/>
          <p:cNvSpPr txBox="1">
            <a:spLocks noGrp="1"/>
          </p:cNvSpPr>
          <p:nvPr>
            <p:ph type="subTitle" idx="1"/>
          </p:nvPr>
        </p:nvSpPr>
        <p:spPr>
          <a:xfrm>
            <a:off x="0" y="1099125"/>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dirty="0"/>
              <a:t>Create a new </a:t>
            </a:r>
            <a:r>
              <a:rPr lang="en-US" sz="1200" dirty="0"/>
              <a:t>directory</a:t>
            </a:r>
            <a:r>
              <a:rPr lang="en" sz="1200" dirty="0"/>
              <a:t> with the name </a:t>
            </a:r>
            <a:r>
              <a:rPr lang="en" sz="1200" dirty="0">
                <a:highlight>
                  <a:srgbClr val="FFFF00"/>
                </a:highlight>
              </a:rPr>
              <a:t>first-day-stuff</a:t>
            </a:r>
            <a:r>
              <a:rPr lang="en" sz="1200" dirty="0"/>
              <a:t>.</a:t>
            </a:r>
            <a:endParaRPr sz="1200" dirty="0"/>
          </a:p>
        </p:txBody>
      </p:sp>
      <p:sp>
        <p:nvSpPr>
          <p:cNvPr id="1650" name="Google Shape;1650;p114"/>
          <p:cNvSpPr/>
          <p:nvPr/>
        </p:nvSpPr>
        <p:spPr>
          <a:xfrm>
            <a:off x="1045200" y="16080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14"/>
          <p:cNvSpPr txBox="1">
            <a:spLocks noGrp="1"/>
          </p:cNvSpPr>
          <p:nvPr>
            <p:ph type="subTitle" idx="2"/>
          </p:nvPr>
        </p:nvSpPr>
        <p:spPr>
          <a:xfrm>
            <a:off x="250" y="1621750"/>
            <a:ext cx="9144000" cy="4572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Create a new HTML file with the name </a:t>
            </a:r>
            <a:r>
              <a:rPr lang="en" sz="1200">
                <a:highlight>
                  <a:srgbClr val="FFFF00"/>
                </a:highlight>
              </a:rPr>
              <a:t>first-day.html</a:t>
            </a:r>
            <a:r>
              <a:rPr lang="en" sz="1200"/>
              <a:t>.</a:t>
            </a:r>
            <a:endParaRPr sz="1200"/>
          </a:p>
        </p:txBody>
      </p:sp>
      <p:sp>
        <p:nvSpPr>
          <p:cNvPr id="1652" name="Google Shape;1652;p114"/>
          <p:cNvSpPr/>
          <p:nvPr/>
        </p:nvSpPr>
        <p:spPr>
          <a:xfrm>
            <a:off x="1045075" y="21312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14"/>
          <p:cNvSpPr txBox="1">
            <a:spLocks noGrp="1"/>
          </p:cNvSpPr>
          <p:nvPr>
            <p:ph type="subTitle" idx="3"/>
          </p:nvPr>
        </p:nvSpPr>
        <p:spPr>
          <a:xfrm>
            <a:off x="0" y="2144900"/>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dirty="0"/>
              <a:t>Open the current </a:t>
            </a:r>
            <a:r>
              <a:rPr lang="en-US" sz="1200" dirty="0"/>
              <a:t>directory</a:t>
            </a:r>
            <a:r>
              <a:rPr lang="en" sz="1200" dirty="0"/>
              <a:t> containing the new HTML file.</a:t>
            </a:r>
            <a:endParaRPr sz="1200" dirty="0"/>
          </a:p>
        </p:txBody>
      </p:sp>
      <p:sp>
        <p:nvSpPr>
          <p:cNvPr id="1654" name="Google Shape;1654;p114"/>
          <p:cNvSpPr/>
          <p:nvPr/>
        </p:nvSpPr>
        <p:spPr>
          <a:xfrm>
            <a:off x="1045100" y="30240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14"/>
          <p:cNvSpPr txBox="1">
            <a:spLocks noGrp="1"/>
          </p:cNvSpPr>
          <p:nvPr>
            <p:ph type="subTitle" idx="4"/>
          </p:nvPr>
        </p:nvSpPr>
        <p:spPr>
          <a:xfrm>
            <a:off x="0" y="3037750"/>
            <a:ext cx="91686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dirty="0"/>
              <a:t>Create multiple directories/folders with the names </a:t>
            </a:r>
            <a:r>
              <a:rPr lang="en" sz="1200" dirty="0">
                <a:highlight>
                  <a:srgbClr val="FFFF00"/>
                </a:highlight>
              </a:rPr>
              <a:t>one-</a:t>
            </a:r>
            <a:r>
              <a:rPr lang="en-US" sz="1200" dirty="0">
                <a:highlight>
                  <a:srgbClr val="FFFF00"/>
                </a:highlight>
              </a:rPr>
              <a:t>directory</a:t>
            </a:r>
            <a:r>
              <a:rPr lang="en" sz="1200" dirty="0"/>
              <a:t> and </a:t>
            </a:r>
            <a:r>
              <a:rPr lang="en" sz="1200" dirty="0">
                <a:highlight>
                  <a:srgbClr val="FFFF00"/>
                </a:highlight>
              </a:rPr>
              <a:t>second-</a:t>
            </a:r>
            <a:r>
              <a:rPr lang="en-US" sz="1200" dirty="0">
                <a:highlight>
                  <a:srgbClr val="FFFF00"/>
                </a:highlight>
              </a:rPr>
              <a:t>directory</a:t>
            </a:r>
            <a:r>
              <a:rPr lang="en" sz="1200" dirty="0"/>
              <a:t> with one command.</a:t>
            </a:r>
            <a:endParaRPr sz="1200" dirty="0"/>
          </a:p>
        </p:txBody>
      </p:sp>
      <p:sp>
        <p:nvSpPr>
          <p:cNvPr id="1656" name="Google Shape;1656;p114"/>
          <p:cNvSpPr/>
          <p:nvPr/>
        </p:nvSpPr>
        <p:spPr>
          <a:xfrm>
            <a:off x="1045100" y="35466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14"/>
          <p:cNvSpPr txBox="1">
            <a:spLocks noGrp="1"/>
          </p:cNvSpPr>
          <p:nvPr>
            <p:ph type="subTitle" idx="5"/>
          </p:nvPr>
        </p:nvSpPr>
        <p:spPr>
          <a:xfrm>
            <a:off x="-50" y="3560375"/>
            <a:ext cx="9168600" cy="4572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Create multiple files with the names </a:t>
            </a:r>
            <a:r>
              <a:rPr lang="en" sz="1200">
                <a:highlight>
                  <a:srgbClr val="FFFF00"/>
                </a:highlight>
              </a:rPr>
              <a:t>one.html</a:t>
            </a:r>
            <a:r>
              <a:rPr lang="en" sz="1200"/>
              <a:t> and </a:t>
            </a:r>
            <a:r>
              <a:rPr lang="en" sz="1200">
                <a:highlight>
                  <a:srgbClr val="FFFF00"/>
                </a:highlight>
              </a:rPr>
              <a:t>two.html</a:t>
            </a:r>
            <a:r>
              <a:rPr lang="en" sz="1200"/>
              <a:t> with one command in the </a:t>
            </a:r>
            <a:r>
              <a:rPr lang="en" sz="1200">
                <a:highlight>
                  <a:srgbClr val="FFFF00"/>
                </a:highlight>
              </a:rPr>
              <a:t>first-day-stuff</a:t>
            </a:r>
            <a:r>
              <a:rPr lang="en" sz="1200"/>
              <a:t> directory.</a:t>
            </a:r>
            <a:endParaRPr sz="1200"/>
          </a:p>
        </p:txBody>
      </p:sp>
      <p:pic>
        <p:nvPicPr>
          <p:cNvPr id="1658" name="Google Shape;1658;p114"/>
          <p:cNvPicPr preferRelativeResize="0"/>
          <p:nvPr/>
        </p:nvPicPr>
        <p:blipFill rotWithShape="1">
          <a:blip r:embed="rId3">
            <a:alphaModFix/>
          </a:blip>
          <a:srcRect t="1830" b="1830"/>
          <a:stretch/>
        </p:blipFill>
        <p:spPr>
          <a:xfrm>
            <a:off x="429768" y="1095388"/>
            <a:ext cx="521208" cy="396118"/>
          </a:xfrm>
          <a:prstGeom prst="rect">
            <a:avLst/>
          </a:prstGeom>
          <a:noFill/>
          <a:ln>
            <a:noFill/>
          </a:ln>
        </p:spPr>
      </p:pic>
      <p:pic>
        <p:nvPicPr>
          <p:cNvPr id="1659" name="Google Shape;1659;p114"/>
          <p:cNvPicPr preferRelativeResize="0"/>
          <p:nvPr/>
        </p:nvPicPr>
        <p:blipFill rotWithShape="1">
          <a:blip r:embed="rId3">
            <a:alphaModFix/>
          </a:blip>
          <a:srcRect t="1830" b="1830"/>
          <a:stretch/>
        </p:blipFill>
        <p:spPr>
          <a:xfrm>
            <a:off x="429768" y="1633450"/>
            <a:ext cx="521208" cy="396118"/>
          </a:xfrm>
          <a:prstGeom prst="rect">
            <a:avLst/>
          </a:prstGeom>
          <a:noFill/>
          <a:ln>
            <a:noFill/>
          </a:ln>
        </p:spPr>
      </p:pic>
      <p:pic>
        <p:nvPicPr>
          <p:cNvPr id="1660" name="Google Shape;1660;p114"/>
          <p:cNvPicPr preferRelativeResize="0"/>
          <p:nvPr/>
        </p:nvPicPr>
        <p:blipFill rotWithShape="1">
          <a:blip r:embed="rId3">
            <a:alphaModFix/>
          </a:blip>
          <a:srcRect t="1830" b="1830"/>
          <a:stretch/>
        </p:blipFill>
        <p:spPr>
          <a:xfrm>
            <a:off x="429768" y="2129400"/>
            <a:ext cx="521208" cy="396118"/>
          </a:xfrm>
          <a:prstGeom prst="rect">
            <a:avLst/>
          </a:prstGeom>
          <a:noFill/>
          <a:ln>
            <a:noFill/>
          </a:ln>
        </p:spPr>
      </p:pic>
      <p:pic>
        <p:nvPicPr>
          <p:cNvPr id="1661" name="Google Shape;1661;p114"/>
          <p:cNvPicPr preferRelativeResize="0"/>
          <p:nvPr/>
        </p:nvPicPr>
        <p:blipFill rotWithShape="1">
          <a:blip r:embed="rId4">
            <a:alphaModFix/>
          </a:blip>
          <a:srcRect t="1047" b="1037"/>
          <a:stretch/>
        </p:blipFill>
        <p:spPr>
          <a:xfrm>
            <a:off x="429768" y="3049188"/>
            <a:ext cx="521208" cy="396118"/>
          </a:xfrm>
          <a:prstGeom prst="rect">
            <a:avLst/>
          </a:prstGeom>
          <a:noFill/>
          <a:ln>
            <a:noFill/>
          </a:ln>
        </p:spPr>
      </p:pic>
      <p:pic>
        <p:nvPicPr>
          <p:cNvPr id="1662" name="Google Shape;1662;p114"/>
          <p:cNvPicPr preferRelativeResize="0"/>
          <p:nvPr/>
        </p:nvPicPr>
        <p:blipFill rotWithShape="1">
          <a:blip r:embed="rId4">
            <a:alphaModFix/>
          </a:blip>
          <a:srcRect t="1380" b="1390"/>
          <a:stretch/>
        </p:blipFill>
        <p:spPr>
          <a:xfrm>
            <a:off x="429768" y="3566160"/>
            <a:ext cx="520980" cy="393192"/>
          </a:xfrm>
          <a:prstGeom prst="rect">
            <a:avLst/>
          </a:prstGeom>
          <a:noFill/>
          <a:ln>
            <a:noFill/>
          </a:ln>
        </p:spPr>
      </p:pic>
    </p:spTree>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Pop Quiz - Console Commands</a:t>
            </a:r>
            <a:endParaRPr dirty="0"/>
          </a:p>
        </p:txBody>
      </p:sp>
      <p:sp>
        <p:nvSpPr>
          <p:cNvPr id="1686" name="Google Shape;1686;p117"/>
          <p:cNvSpPr txBox="1">
            <a:spLocks noGrp="1"/>
          </p:cNvSpPr>
          <p:nvPr>
            <p:ph type="body" idx="3"/>
          </p:nvPr>
        </p:nvSpPr>
        <p:spPr>
          <a:xfrm>
            <a:off x="1" y="741204"/>
            <a:ext cx="8846414" cy="4014758"/>
          </a:xfrm>
          <a:prstGeom prst="rect">
            <a:avLst/>
          </a:prstGeom>
        </p:spPr>
        <p:txBody>
          <a:bodyPr spcFirstLastPara="1" wrap="square" lIns="457200" tIns="0" rIns="457200" bIns="914400" numCol="2" anchor="t" anchorCtr="0">
            <a:noAutofit/>
          </a:bodyPr>
          <a:lstStyle/>
          <a:p>
            <a:pPr marL="320040" lvl="0" indent="-205740" rtl="0">
              <a:spcBef>
                <a:spcPts val="0"/>
              </a:spcBef>
              <a:spcAft>
                <a:spcPts val="1800"/>
              </a:spcAft>
              <a:buSzPts val="1800"/>
              <a:buChar char="●"/>
            </a:pPr>
            <a:r>
              <a:rPr lang="en-US" sz="1800" dirty="0"/>
              <a:t>List files and directories</a:t>
            </a:r>
            <a:endParaRPr lang="en-US" sz="1800" i="1" dirty="0">
              <a:solidFill>
                <a:schemeClr val="tx1">
                  <a:lumMod val="50000"/>
                  <a:lumOff val="50000"/>
                </a:schemeClr>
              </a:solidFill>
            </a:endParaRPr>
          </a:p>
          <a:p>
            <a:pPr marL="320040" lvl="0" indent="-205740" rtl="0">
              <a:spcBef>
                <a:spcPts val="0"/>
              </a:spcBef>
              <a:spcAft>
                <a:spcPts val="1800"/>
              </a:spcAft>
              <a:buSzPts val="1800"/>
              <a:buChar char="●"/>
            </a:pPr>
            <a:r>
              <a:rPr lang="en-US" sz="1800" dirty="0">
                <a:solidFill>
                  <a:schemeClr val="tx1"/>
                </a:solidFill>
              </a:rPr>
              <a:t>Change directory</a:t>
            </a:r>
            <a:endParaRPr lang="en-US" sz="1800" i="1" dirty="0">
              <a:solidFill>
                <a:schemeClr val="tx1">
                  <a:lumMod val="50000"/>
                  <a:lumOff val="50000"/>
                </a:schemeClr>
              </a:solidFill>
            </a:endParaRPr>
          </a:p>
          <a:p>
            <a:pPr marL="320040" lvl="0" indent="-205740" rtl="0">
              <a:spcBef>
                <a:spcPts val="0"/>
              </a:spcBef>
              <a:spcAft>
                <a:spcPts val="1800"/>
              </a:spcAft>
              <a:buSzPts val="1800"/>
              <a:buChar char="●"/>
            </a:pPr>
            <a:r>
              <a:rPr lang="en-US" sz="1800" dirty="0">
                <a:solidFill>
                  <a:schemeClr val="tx1"/>
                </a:solidFill>
              </a:rPr>
              <a:t>Create a new directory</a:t>
            </a:r>
            <a:endParaRPr lang="en-US" sz="1800" i="1" dirty="0">
              <a:solidFill>
                <a:schemeClr val="tx1">
                  <a:lumMod val="50000"/>
                  <a:lumOff val="50000"/>
                </a:schemeClr>
              </a:solidFill>
            </a:endParaRPr>
          </a:p>
          <a:p>
            <a:pPr marL="320040" lvl="0" indent="-205740">
              <a:spcAft>
                <a:spcPts val="1800"/>
              </a:spcAft>
              <a:buSzPts val="1800"/>
            </a:pPr>
            <a:r>
              <a:rPr lang="en-US" sz="1800" dirty="0">
                <a:solidFill>
                  <a:schemeClr val="tx1"/>
                </a:solidFill>
              </a:rPr>
              <a:t>Delete (remove) any directory</a:t>
            </a:r>
          </a:p>
          <a:p>
            <a:pPr marL="320040" lvl="0" indent="-205740">
              <a:spcAft>
                <a:spcPts val="1800"/>
              </a:spcAft>
              <a:buSzPts val="1800"/>
            </a:pPr>
            <a:r>
              <a:rPr lang="en-US" sz="1800" dirty="0">
                <a:solidFill>
                  <a:schemeClr val="tx1"/>
                </a:solidFill>
              </a:rPr>
              <a:t>Create a new file</a:t>
            </a:r>
          </a:p>
          <a:p>
            <a:pPr marL="320040" lvl="0" indent="-205740">
              <a:spcAft>
                <a:spcPts val="1800"/>
              </a:spcAft>
              <a:buSzPts val="1800"/>
            </a:pPr>
            <a:r>
              <a:rPr lang="en-US" sz="1800" dirty="0">
                <a:solidFill>
                  <a:schemeClr val="tx1"/>
                </a:solidFill>
              </a:rPr>
              <a:t>Delete (remove) a file</a:t>
            </a:r>
          </a:p>
          <a:p>
            <a:pPr marL="320040" lvl="0" indent="-205740">
              <a:spcAft>
                <a:spcPts val="1800"/>
              </a:spcAft>
              <a:buSzPts val="1800"/>
            </a:pPr>
            <a:r>
              <a:rPr lang="en-US" sz="1800" dirty="0">
                <a:solidFill>
                  <a:schemeClr val="tx1"/>
                </a:solidFill>
              </a:rPr>
              <a:t>Open file or directory in VS Code</a:t>
            </a:r>
          </a:p>
          <a:p>
            <a:pPr marL="320040" lvl="0" indent="-205740">
              <a:spcAft>
                <a:spcPts val="1800"/>
              </a:spcAft>
              <a:buSzPts val="1800"/>
            </a:pPr>
            <a:r>
              <a:rPr lang="en-US" sz="1800" dirty="0">
                <a:solidFill>
                  <a:schemeClr val="tx1"/>
                </a:solidFill>
              </a:rPr>
              <a:t>Print a cow</a:t>
            </a:r>
          </a:p>
          <a:p>
            <a:pPr marL="320040" lvl="0" indent="-205740">
              <a:spcAft>
                <a:spcPts val="1800"/>
              </a:spcAft>
              <a:buSzPts val="1800"/>
            </a:pPr>
            <a:endParaRPr lang="en-US" sz="1800" dirty="0">
              <a:solidFill>
                <a:schemeClr val="tx1"/>
              </a:solidFill>
            </a:endParaRPr>
          </a:p>
          <a:p>
            <a:pPr marL="320040" lvl="0" indent="-205740">
              <a:spcAft>
                <a:spcPts val="1800"/>
              </a:spcAft>
              <a:buSzPts val="1800"/>
            </a:pPr>
            <a:endParaRPr lang="en-US" sz="1800" i="1" dirty="0">
              <a:solidFill>
                <a:schemeClr val="tx1"/>
              </a:solidFill>
            </a:endParaRPr>
          </a:p>
          <a:p>
            <a:pPr marL="320040" lvl="0" indent="-205740">
              <a:spcAft>
                <a:spcPts val="1800"/>
              </a:spcAft>
              <a:buSzPts val="1800"/>
            </a:pPr>
            <a:endParaRPr lang="en-US" sz="1800" i="1" dirty="0">
              <a:solidFill>
                <a:schemeClr val="tx1"/>
              </a:solidFill>
            </a:endParaRPr>
          </a:p>
          <a:p>
            <a:pPr marL="114300" lvl="0" indent="0" rtl="0">
              <a:spcBef>
                <a:spcPts val="0"/>
              </a:spcBef>
              <a:spcAft>
                <a:spcPts val="1800"/>
              </a:spcAft>
              <a:buSzPts val="1800"/>
              <a:buNone/>
            </a:pPr>
            <a:r>
              <a:rPr lang="en-US" sz="1800" i="1" dirty="0">
                <a:solidFill>
                  <a:schemeClr val="tx1">
                    <a:lumMod val="50000"/>
                    <a:lumOff val="50000"/>
                  </a:schemeClr>
                </a:solidFill>
              </a:rPr>
              <a:t>&gt; ls</a:t>
            </a:r>
          </a:p>
          <a:p>
            <a:pPr marL="114300" lvl="0" indent="0" rtl="0">
              <a:spcBef>
                <a:spcPts val="0"/>
              </a:spcBef>
              <a:spcAft>
                <a:spcPts val="1800"/>
              </a:spcAft>
              <a:buSzPts val="1800"/>
              <a:buNone/>
            </a:pPr>
            <a:r>
              <a:rPr lang="en-US" sz="1800" i="1" dirty="0">
                <a:solidFill>
                  <a:schemeClr val="tx1">
                    <a:lumMod val="50000"/>
                    <a:lumOff val="50000"/>
                  </a:schemeClr>
                </a:solidFill>
              </a:rPr>
              <a:t>&gt; cd my-cool-directory</a:t>
            </a:r>
          </a:p>
          <a:p>
            <a:pPr marL="114300" lvl="0" indent="0" rtl="0">
              <a:spcBef>
                <a:spcPts val="0"/>
              </a:spcBef>
              <a:spcAft>
                <a:spcPts val="1800"/>
              </a:spcAft>
              <a:buSzPts val="1800"/>
              <a:buNone/>
            </a:pPr>
            <a:r>
              <a:rPr lang="en-US" sz="1800" i="1" dirty="0">
                <a:solidFill>
                  <a:schemeClr val="tx1">
                    <a:lumMod val="50000"/>
                    <a:lumOff val="50000"/>
                  </a:schemeClr>
                </a:solidFill>
              </a:rPr>
              <a:t>&gt; mkdir my-new-directory</a:t>
            </a:r>
          </a:p>
          <a:p>
            <a:pPr marL="114300" lvl="0" indent="0" rtl="0">
              <a:spcBef>
                <a:spcPts val="0"/>
              </a:spcBef>
              <a:spcAft>
                <a:spcPts val="1800"/>
              </a:spcAft>
              <a:buSzPts val="1800"/>
              <a:buNone/>
            </a:pPr>
            <a:r>
              <a:rPr lang="en-US" sz="1800" i="1" dirty="0">
                <a:solidFill>
                  <a:schemeClr val="tx1">
                    <a:lumMod val="50000"/>
                    <a:lumOff val="50000"/>
                  </a:schemeClr>
                </a:solidFill>
              </a:rPr>
              <a:t>&gt; </a:t>
            </a:r>
            <a:r>
              <a:rPr lang="en-US" sz="1800" i="1" dirty="0" err="1">
                <a:solidFill>
                  <a:schemeClr val="tx1">
                    <a:lumMod val="50000"/>
                    <a:lumOff val="50000"/>
                  </a:schemeClr>
                </a:solidFill>
              </a:rPr>
              <a:t>rmdir</a:t>
            </a:r>
            <a:r>
              <a:rPr lang="en-US" sz="1800" i="1" dirty="0">
                <a:solidFill>
                  <a:schemeClr val="tx1">
                    <a:lumMod val="50000"/>
                    <a:lumOff val="50000"/>
                  </a:schemeClr>
                </a:solidFill>
              </a:rPr>
              <a:t> –r my-directory</a:t>
            </a:r>
          </a:p>
          <a:p>
            <a:pPr marL="114300" lvl="0" indent="0" rtl="0">
              <a:spcBef>
                <a:spcPts val="0"/>
              </a:spcBef>
              <a:spcAft>
                <a:spcPts val="1800"/>
              </a:spcAft>
              <a:buSzPts val="1800"/>
              <a:buNone/>
            </a:pPr>
            <a:r>
              <a:rPr lang="en-US" sz="1800" i="1" dirty="0">
                <a:solidFill>
                  <a:schemeClr val="tx1">
                    <a:lumMod val="50000"/>
                    <a:lumOff val="50000"/>
                  </a:schemeClr>
                </a:solidFill>
              </a:rPr>
              <a:t>&gt; touch my-new-file</a:t>
            </a:r>
          </a:p>
          <a:p>
            <a:pPr marL="114300" lvl="0" indent="0" rtl="0">
              <a:spcBef>
                <a:spcPts val="0"/>
              </a:spcBef>
              <a:spcAft>
                <a:spcPts val="1800"/>
              </a:spcAft>
              <a:buSzPts val="1800"/>
              <a:buNone/>
            </a:pPr>
            <a:r>
              <a:rPr lang="en-US" sz="1800" i="1" dirty="0">
                <a:solidFill>
                  <a:schemeClr val="tx1">
                    <a:lumMod val="50000"/>
                    <a:lumOff val="50000"/>
                  </a:schemeClr>
                </a:solidFill>
              </a:rPr>
              <a:t>&gt; rm my-file</a:t>
            </a:r>
          </a:p>
          <a:p>
            <a:pPr marL="114300" lvl="0" indent="0" rtl="0">
              <a:spcBef>
                <a:spcPts val="0"/>
              </a:spcBef>
              <a:spcAft>
                <a:spcPts val="1800"/>
              </a:spcAft>
              <a:buSzPts val="1800"/>
              <a:buNone/>
            </a:pPr>
            <a:r>
              <a:rPr lang="en-US" sz="1800" i="1" dirty="0">
                <a:solidFill>
                  <a:schemeClr val="tx1">
                    <a:lumMod val="50000"/>
                    <a:lumOff val="50000"/>
                  </a:schemeClr>
                </a:solidFill>
              </a:rPr>
              <a:t>&gt; code file-or-directory</a:t>
            </a:r>
          </a:p>
          <a:p>
            <a:pPr marL="114300" lvl="0" indent="0" rtl="0">
              <a:spcBef>
                <a:spcPts val="0"/>
              </a:spcBef>
              <a:spcAft>
                <a:spcPts val="1800"/>
              </a:spcAft>
              <a:buSzPts val="1800"/>
              <a:buNone/>
            </a:pPr>
            <a:r>
              <a:rPr lang="en-US" sz="1800" i="1" dirty="0">
                <a:solidFill>
                  <a:schemeClr val="tx1">
                    <a:lumMod val="50000"/>
                    <a:lumOff val="50000"/>
                  </a:schemeClr>
                </a:solidFill>
              </a:rPr>
              <a:t>&gt; cowsay “I like turtles”</a:t>
            </a:r>
          </a:p>
          <a:p>
            <a:pPr marL="320040" lvl="0" indent="-205740" algn="l" rtl="0">
              <a:spcBef>
                <a:spcPts val="0"/>
              </a:spcBef>
              <a:spcAft>
                <a:spcPts val="1800"/>
              </a:spcAft>
              <a:buSzPts val="1800"/>
              <a:buChar char="●"/>
            </a:pPr>
            <a:endParaRPr lang="en-US" sz="1800" i="1" dirty="0">
              <a:solidFill>
                <a:schemeClr val="tx1">
                  <a:lumMod val="50000"/>
                  <a:lumOff val="50000"/>
                </a:schemeClr>
              </a:solidFill>
            </a:endParaRPr>
          </a:p>
          <a:p>
            <a:pPr marL="320040" lvl="0" indent="-205740" algn="l" rtl="0">
              <a:spcBef>
                <a:spcPts val="0"/>
              </a:spcBef>
              <a:spcAft>
                <a:spcPts val="1800"/>
              </a:spcAft>
              <a:buSzPts val="1800"/>
              <a:buChar char="●"/>
            </a:pPr>
            <a:endParaRPr lang="en-US" sz="1800" i="1" dirty="0">
              <a:solidFill>
                <a:schemeClr val="tx1">
                  <a:lumMod val="50000"/>
                  <a:lumOff val="50000"/>
                </a:schemeClr>
              </a:solidFill>
            </a:endParaRPr>
          </a:p>
          <a:p>
            <a:pPr marL="320040" lvl="0" indent="-205740" algn="l" rtl="0">
              <a:spcBef>
                <a:spcPts val="0"/>
              </a:spcBef>
              <a:spcAft>
                <a:spcPts val="1800"/>
              </a:spcAft>
              <a:buSzPts val="1800"/>
              <a:buChar char="●"/>
            </a:pPr>
            <a:endParaRPr lang="en-US" sz="1800" dirty="0"/>
          </a:p>
        </p:txBody>
      </p:sp>
    </p:spTree>
    <p:extLst>
      <p:ext uri="{BB962C8B-B14F-4D97-AF65-F5344CB8AC3E}">
        <p14:creationId xmlns:p14="http://schemas.microsoft.com/office/powerpoint/2010/main" val="13188419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animEffect transition="in" filter="fade">
                                      <p:cBhvr>
                                        <p:cTn id="7" dur="500"/>
                                        <p:tgtEl>
                                          <p:spTgt spid="1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86">
                                            <p:txEl>
                                              <p:pRg st="11" end="11"/>
                                            </p:txEl>
                                          </p:spTgt>
                                        </p:tgtEl>
                                        <p:attrNameLst>
                                          <p:attrName>style.visibility</p:attrName>
                                        </p:attrNameLst>
                                      </p:cBhvr>
                                      <p:to>
                                        <p:strVal val="visible"/>
                                      </p:to>
                                    </p:set>
                                    <p:animEffect transition="in" filter="fade">
                                      <p:cBhvr>
                                        <p:cTn id="12" dur="500"/>
                                        <p:tgtEl>
                                          <p:spTgt spid="1686">
                                            <p:txEl>
                                              <p:pRg st="11" end="1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86">
                                            <p:txEl>
                                              <p:pRg st="1" end="1"/>
                                            </p:txEl>
                                          </p:spTgt>
                                        </p:tgtEl>
                                        <p:attrNameLst>
                                          <p:attrName>style.visibility</p:attrName>
                                        </p:attrNameLst>
                                      </p:cBhvr>
                                      <p:to>
                                        <p:strVal val="visible"/>
                                      </p:to>
                                    </p:set>
                                    <p:animEffect transition="in" filter="fade">
                                      <p:cBhvr>
                                        <p:cTn id="17" dur="500"/>
                                        <p:tgtEl>
                                          <p:spTgt spid="16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86">
                                            <p:txEl>
                                              <p:pRg st="12" end="12"/>
                                            </p:txEl>
                                          </p:spTgt>
                                        </p:tgtEl>
                                        <p:attrNameLst>
                                          <p:attrName>style.visibility</p:attrName>
                                        </p:attrNameLst>
                                      </p:cBhvr>
                                      <p:to>
                                        <p:strVal val="visible"/>
                                      </p:to>
                                    </p:set>
                                    <p:animEffect transition="in" filter="fade">
                                      <p:cBhvr>
                                        <p:cTn id="22" dur="500"/>
                                        <p:tgtEl>
                                          <p:spTgt spid="1686">
                                            <p:txEl>
                                              <p:pRg st="12" end="1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86">
                                            <p:txEl>
                                              <p:pRg st="2" end="2"/>
                                            </p:txEl>
                                          </p:spTgt>
                                        </p:tgtEl>
                                        <p:attrNameLst>
                                          <p:attrName>style.visibility</p:attrName>
                                        </p:attrNameLst>
                                      </p:cBhvr>
                                      <p:to>
                                        <p:strVal val="visible"/>
                                      </p:to>
                                    </p:set>
                                    <p:animEffect transition="in" filter="fade">
                                      <p:cBhvr>
                                        <p:cTn id="27" dur="500"/>
                                        <p:tgtEl>
                                          <p:spTgt spid="168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86">
                                            <p:txEl>
                                              <p:pRg st="13" end="13"/>
                                            </p:txEl>
                                          </p:spTgt>
                                        </p:tgtEl>
                                        <p:attrNameLst>
                                          <p:attrName>style.visibility</p:attrName>
                                        </p:attrNameLst>
                                      </p:cBhvr>
                                      <p:to>
                                        <p:strVal val="visible"/>
                                      </p:to>
                                    </p:set>
                                    <p:animEffect transition="in" filter="fade">
                                      <p:cBhvr>
                                        <p:cTn id="32" dur="500"/>
                                        <p:tgtEl>
                                          <p:spTgt spid="1686">
                                            <p:txEl>
                                              <p:pRg st="13" end="1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86">
                                            <p:txEl>
                                              <p:pRg st="3" end="3"/>
                                            </p:txEl>
                                          </p:spTgt>
                                        </p:tgtEl>
                                        <p:attrNameLst>
                                          <p:attrName>style.visibility</p:attrName>
                                        </p:attrNameLst>
                                      </p:cBhvr>
                                      <p:to>
                                        <p:strVal val="visible"/>
                                      </p:to>
                                    </p:set>
                                    <p:animEffect transition="in" filter="fade">
                                      <p:cBhvr>
                                        <p:cTn id="37" dur="500"/>
                                        <p:tgtEl>
                                          <p:spTgt spid="1686">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86">
                                            <p:txEl>
                                              <p:pRg st="14" end="14"/>
                                            </p:txEl>
                                          </p:spTgt>
                                        </p:tgtEl>
                                        <p:attrNameLst>
                                          <p:attrName>style.visibility</p:attrName>
                                        </p:attrNameLst>
                                      </p:cBhvr>
                                      <p:to>
                                        <p:strVal val="visible"/>
                                      </p:to>
                                    </p:set>
                                    <p:animEffect transition="in" filter="fade">
                                      <p:cBhvr>
                                        <p:cTn id="42" dur="500"/>
                                        <p:tgtEl>
                                          <p:spTgt spid="1686">
                                            <p:txEl>
                                              <p:pRg st="14" end="1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86">
                                            <p:txEl>
                                              <p:pRg st="4" end="4"/>
                                            </p:txEl>
                                          </p:spTgt>
                                        </p:tgtEl>
                                        <p:attrNameLst>
                                          <p:attrName>style.visibility</p:attrName>
                                        </p:attrNameLst>
                                      </p:cBhvr>
                                      <p:to>
                                        <p:strVal val="visible"/>
                                      </p:to>
                                    </p:set>
                                    <p:animEffect transition="in" filter="fade">
                                      <p:cBhvr>
                                        <p:cTn id="47" dur="500"/>
                                        <p:tgtEl>
                                          <p:spTgt spid="1686">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86">
                                            <p:txEl>
                                              <p:pRg st="15" end="15"/>
                                            </p:txEl>
                                          </p:spTgt>
                                        </p:tgtEl>
                                        <p:attrNameLst>
                                          <p:attrName>style.visibility</p:attrName>
                                        </p:attrNameLst>
                                      </p:cBhvr>
                                      <p:to>
                                        <p:strVal val="visible"/>
                                      </p:to>
                                    </p:set>
                                    <p:animEffect transition="in" filter="fade">
                                      <p:cBhvr>
                                        <p:cTn id="52" dur="500"/>
                                        <p:tgtEl>
                                          <p:spTgt spid="1686">
                                            <p:txEl>
                                              <p:pRg st="15" end="15"/>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86">
                                            <p:txEl>
                                              <p:pRg st="5" end="5"/>
                                            </p:txEl>
                                          </p:spTgt>
                                        </p:tgtEl>
                                        <p:attrNameLst>
                                          <p:attrName>style.visibility</p:attrName>
                                        </p:attrNameLst>
                                      </p:cBhvr>
                                      <p:to>
                                        <p:strVal val="visible"/>
                                      </p:to>
                                    </p:set>
                                    <p:animEffect transition="in" filter="fade">
                                      <p:cBhvr>
                                        <p:cTn id="57" dur="500"/>
                                        <p:tgtEl>
                                          <p:spTgt spid="1686">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686">
                                            <p:txEl>
                                              <p:pRg st="16" end="16"/>
                                            </p:txEl>
                                          </p:spTgt>
                                        </p:tgtEl>
                                        <p:attrNameLst>
                                          <p:attrName>style.visibility</p:attrName>
                                        </p:attrNameLst>
                                      </p:cBhvr>
                                      <p:to>
                                        <p:strVal val="visible"/>
                                      </p:to>
                                    </p:set>
                                    <p:animEffect transition="in" filter="fade">
                                      <p:cBhvr>
                                        <p:cTn id="62" dur="500"/>
                                        <p:tgtEl>
                                          <p:spTgt spid="1686">
                                            <p:txEl>
                                              <p:pRg st="16" end="16"/>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686">
                                            <p:txEl>
                                              <p:pRg st="6" end="6"/>
                                            </p:txEl>
                                          </p:spTgt>
                                        </p:tgtEl>
                                        <p:attrNameLst>
                                          <p:attrName>style.visibility</p:attrName>
                                        </p:attrNameLst>
                                      </p:cBhvr>
                                      <p:to>
                                        <p:strVal val="visible"/>
                                      </p:to>
                                    </p:set>
                                    <p:animEffect transition="in" filter="fade">
                                      <p:cBhvr>
                                        <p:cTn id="67" dur="500"/>
                                        <p:tgtEl>
                                          <p:spTgt spid="1686">
                                            <p:txEl>
                                              <p:pRg st="6" end="6"/>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686">
                                            <p:txEl>
                                              <p:pRg st="17" end="17"/>
                                            </p:txEl>
                                          </p:spTgt>
                                        </p:tgtEl>
                                        <p:attrNameLst>
                                          <p:attrName>style.visibility</p:attrName>
                                        </p:attrNameLst>
                                      </p:cBhvr>
                                      <p:to>
                                        <p:strVal val="visible"/>
                                      </p:to>
                                    </p:set>
                                    <p:animEffect transition="in" filter="fade">
                                      <p:cBhvr>
                                        <p:cTn id="72" dur="500"/>
                                        <p:tgtEl>
                                          <p:spTgt spid="1686">
                                            <p:txEl>
                                              <p:pRg st="17" end="17"/>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686">
                                            <p:txEl>
                                              <p:pRg st="7" end="7"/>
                                            </p:txEl>
                                          </p:spTgt>
                                        </p:tgtEl>
                                        <p:attrNameLst>
                                          <p:attrName>style.visibility</p:attrName>
                                        </p:attrNameLst>
                                      </p:cBhvr>
                                      <p:to>
                                        <p:strVal val="visible"/>
                                      </p:to>
                                    </p:set>
                                    <p:animEffect transition="in" filter="fade">
                                      <p:cBhvr>
                                        <p:cTn id="77" dur="500"/>
                                        <p:tgtEl>
                                          <p:spTgt spid="1686">
                                            <p:txEl>
                                              <p:pRg st="7" end="7"/>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686">
                                            <p:txEl>
                                              <p:pRg st="18" end="18"/>
                                            </p:txEl>
                                          </p:spTgt>
                                        </p:tgtEl>
                                        <p:attrNameLst>
                                          <p:attrName>style.visibility</p:attrName>
                                        </p:attrNameLst>
                                      </p:cBhvr>
                                      <p:to>
                                        <p:strVal val="visible"/>
                                      </p:to>
                                    </p:set>
                                    <p:animEffect transition="in" filter="fade">
                                      <p:cBhvr>
                                        <p:cTn id="82" dur="500"/>
                                        <p:tgtEl>
                                          <p:spTgt spid="1686">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Pop Quiz - Console Utilities</a:t>
            </a:r>
            <a:endParaRPr dirty="0"/>
          </a:p>
        </p:txBody>
      </p:sp>
      <p:sp>
        <p:nvSpPr>
          <p:cNvPr id="1686" name="Google Shape;1686;p117"/>
          <p:cNvSpPr txBox="1">
            <a:spLocks noGrp="1"/>
          </p:cNvSpPr>
          <p:nvPr>
            <p:ph type="body" idx="3"/>
          </p:nvPr>
        </p:nvSpPr>
        <p:spPr>
          <a:xfrm>
            <a:off x="0" y="741204"/>
            <a:ext cx="9425353" cy="4014758"/>
          </a:xfrm>
          <a:prstGeom prst="rect">
            <a:avLst/>
          </a:prstGeom>
        </p:spPr>
        <p:txBody>
          <a:bodyPr spcFirstLastPara="1" wrap="square" lIns="457200" tIns="0" rIns="457200" bIns="914400" numCol="2" anchor="t" anchorCtr="0">
            <a:noAutofit/>
          </a:bodyPr>
          <a:lstStyle/>
          <a:p>
            <a:pPr marL="320040" lvl="0" indent="-205740" rtl="0">
              <a:spcBef>
                <a:spcPts val="0"/>
              </a:spcBef>
              <a:spcAft>
                <a:spcPts val="1800"/>
              </a:spcAft>
              <a:buSzPts val="1800"/>
              <a:buChar char="●"/>
            </a:pPr>
            <a:r>
              <a:rPr lang="en-US" sz="1800" dirty="0"/>
              <a:t>Alias for the current directory’s path</a:t>
            </a:r>
          </a:p>
          <a:p>
            <a:pPr marL="320040" lvl="0" indent="-205740" rtl="0">
              <a:spcBef>
                <a:spcPts val="0"/>
              </a:spcBef>
              <a:spcAft>
                <a:spcPts val="1800"/>
              </a:spcAft>
              <a:buSzPts val="1800"/>
              <a:buChar char="●"/>
            </a:pPr>
            <a:r>
              <a:rPr lang="en-US" sz="1800" dirty="0"/>
              <a:t>Alias for the parent directory’s path</a:t>
            </a:r>
            <a:endParaRPr lang="en-US" sz="1800" i="1" dirty="0">
              <a:solidFill>
                <a:schemeClr val="tx1">
                  <a:lumMod val="50000"/>
                  <a:lumOff val="50000"/>
                </a:schemeClr>
              </a:solidFill>
            </a:endParaRPr>
          </a:p>
          <a:p>
            <a:pPr marL="320040" lvl="0" indent="-205740" rtl="0">
              <a:spcBef>
                <a:spcPts val="0"/>
              </a:spcBef>
              <a:spcAft>
                <a:spcPts val="1800"/>
              </a:spcAft>
              <a:buSzPts val="1800"/>
              <a:buChar char="●"/>
            </a:pPr>
            <a:r>
              <a:rPr lang="en-US" sz="1800" dirty="0">
                <a:solidFill>
                  <a:schemeClr val="tx1"/>
                </a:solidFill>
              </a:rPr>
              <a:t>Alias for your home directory</a:t>
            </a:r>
          </a:p>
          <a:p>
            <a:pPr marL="320040" lvl="0" indent="-205740" rtl="0">
              <a:spcBef>
                <a:spcPts val="0"/>
              </a:spcBef>
              <a:spcAft>
                <a:spcPts val="1800"/>
              </a:spcAft>
              <a:buSzPts val="1800"/>
              <a:buChar char="●"/>
            </a:pPr>
            <a:r>
              <a:rPr lang="en-US" sz="1800" dirty="0">
                <a:solidFill>
                  <a:schemeClr val="tx1"/>
                </a:solidFill>
              </a:rPr>
              <a:t>Tab auto-complete</a:t>
            </a:r>
          </a:p>
          <a:p>
            <a:pPr marL="320040" lvl="0" indent="-205740" rtl="0">
              <a:spcBef>
                <a:spcPts val="0"/>
              </a:spcBef>
              <a:spcAft>
                <a:spcPts val="1800"/>
              </a:spcAft>
              <a:buSzPts val="1800"/>
              <a:buChar char="●"/>
            </a:pPr>
            <a:r>
              <a:rPr lang="en-US" sz="1800" dirty="0">
                <a:solidFill>
                  <a:schemeClr val="tx1"/>
                </a:solidFill>
              </a:rPr>
              <a:t>Kill a currently running process</a:t>
            </a:r>
          </a:p>
          <a:p>
            <a:pPr marL="320040" lvl="0" indent="-205740" rtl="0">
              <a:spcBef>
                <a:spcPts val="0"/>
              </a:spcBef>
              <a:spcAft>
                <a:spcPts val="1800"/>
              </a:spcAft>
              <a:buSzPts val="1800"/>
              <a:buChar char="●"/>
            </a:pPr>
            <a:r>
              <a:rPr lang="en-US" sz="1800" dirty="0">
                <a:solidFill>
                  <a:schemeClr val="tx1"/>
                </a:solidFill>
              </a:rPr>
              <a:t>Up arrow</a:t>
            </a:r>
          </a:p>
          <a:p>
            <a:pPr marL="320040" lvl="0" indent="-205740" rtl="0">
              <a:spcBef>
                <a:spcPts val="0"/>
              </a:spcBef>
              <a:spcAft>
                <a:spcPts val="1800"/>
              </a:spcAft>
              <a:buSzPts val="1800"/>
              <a:buChar char="●"/>
            </a:pPr>
            <a:r>
              <a:rPr lang="en-US" sz="1800" dirty="0">
                <a:solidFill>
                  <a:schemeClr val="tx1"/>
                </a:solidFill>
              </a:rPr>
              <a:t>Google “Linux command for…”</a:t>
            </a:r>
          </a:p>
          <a:p>
            <a:pPr marL="114300" lvl="0" indent="0" rtl="0">
              <a:spcBef>
                <a:spcPts val="0"/>
              </a:spcBef>
              <a:spcAft>
                <a:spcPts val="1800"/>
              </a:spcAft>
              <a:buSzPts val="1800"/>
              <a:buNone/>
            </a:pPr>
            <a:endParaRPr lang="en-US" sz="1800" i="1" dirty="0">
              <a:solidFill>
                <a:schemeClr val="tx1">
                  <a:lumMod val="50000"/>
                  <a:lumOff val="50000"/>
                </a:schemeClr>
              </a:solidFill>
            </a:endParaRPr>
          </a:p>
          <a:p>
            <a:pPr marL="114300" lvl="0" indent="0" rtl="0">
              <a:spcBef>
                <a:spcPts val="0"/>
              </a:spcBef>
              <a:spcAft>
                <a:spcPts val="1800"/>
              </a:spcAft>
              <a:buSzPts val="1800"/>
              <a:buNone/>
            </a:pPr>
            <a:r>
              <a:rPr lang="en-US" sz="1800" i="1" dirty="0">
                <a:solidFill>
                  <a:schemeClr val="tx1">
                    <a:lumMod val="50000"/>
                    <a:lumOff val="50000"/>
                  </a:schemeClr>
                </a:solidFill>
              </a:rPr>
              <a:t>&gt; .</a:t>
            </a:r>
          </a:p>
          <a:p>
            <a:pPr marL="114300" lvl="0" indent="0" rtl="0">
              <a:spcBef>
                <a:spcPts val="0"/>
              </a:spcBef>
              <a:spcAft>
                <a:spcPts val="1800"/>
              </a:spcAft>
              <a:buSzPts val="1800"/>
              <a:buNone/>
            </a:pPr>
            <a:r>
              <a:rPr lang="en-US" sz="1800" i="1" dirty="0">
                <a:solidFill>
                  <a:schemeClr val="tx1">
                    <a:lumMod val="50000"/>
                    <a:lumOff val="50000"/>
                  </a:schemeClr>
                </a:solidFill>
              </a:rPr>
              <a:t>&gt; ..</a:t>
            </a:r>
          </a:p>
          <a:p>
            <a:pPr marL="114300" lvl="0" indent="0" rtl="0">
              <a:spcBef>
                <a:spcPts val="0"/>
              </a:spcBef>
              <a:spcAft>
                <a:spcPts val="1800"/>
              </a:spcAft>
              <a:buSzPts val="1800"/>
              <a:buNone/>
            </a:pPr>
            <a:r>
              <a:rPr lang="en-US" sz="1800" i="1" dirty="0">
                <a:solidFill>
                  <a:schemeClr val="tx1">
                    <a:lumMod val="50000"/>
                    <a:lumOff val="50000"/>
                  </a:schemeClr>
                </a:solidFill>
              </a:rPr>
              <a:t>&gt; ~</a:t>
            </a:r>
          </a:p>
          <a:p>
            <a:pPr marL="114300" lvl="0" indent="0" rtl="0">
              <a:spcBef>
                <a:spcPts val="0"/>
              </a:spcBef>
              <a:spcAft>
                <a:spcPts val="1800"/>
              </a:spcAft>
              <a:buSzPts val="1800"/>
              <a:buNone/>
            </a:pPr>
            <a:r>
              <a:rPr lang="en-US" sz="1800" i="1" dirty="0">
                <a:solidFill>
                  <a:schemeClr val="tx1">
                    <a:lumMod val="50000"/>
                    <a:lumOff val="50000"/>
                  </a:schemeClr>
                </a:solidFill>
              </a:rPr>
              <a:t>&gt; cd &lt;tab&gt;</a:t>
            </a:r>
          </a:p>
          <a:p>
            <a:pPr marL="114300" lvl="0" indent="0" rtl="0">
              <a:spcBef>
                <a:spcPts val="0"/>
              </a:spcBef>
              <a:spcAft>
                <a:spcPts val="1800"/>
              </a:spcAft>
              <a:buSzPts val="1800"/>
              <a:buNone/>
            </a:pPr>
            <a:r>
              <a:rPr lang="en-US" sz="1800" i="1" dirty="0">
                <a:solidFill>
                  <a:schemeClr val="tx1">
                    <a:lumMod val="50000"/>
                    <a:lumOff val="50000"/>
                  </a:schemeClr>
                </a:solidFill>
              </a:rPr>
              <a:t>&gt; </a:t>
            </a:r>
            <a:r>
              <a:rPr lang="en-US" sz="1800" i="1" dirty="0" err="1">
                <a:solidFill>
                  <a:schemeClr val="tx1">
                    <a:lumMod val="50000"/>
                    <a:lumOff val="50000"/>
                  </a:schemeClr>
                </a:solidFill>
              </a:rPr>
              <a:t>ctrl+C</a:t>
            </a:r>
            <a:endParaRPr lang="en-US" sz="1800" i="1" dirty="0">
              <a:solidFill>
                <a:schemeClr val="tx1">
                  <a:lumMod val="50000"/>
                  <a:lumOff val="50000"/>
                </a:schemeClr>
              </a:solidFill>
            </a:endParaRPr>
          </a:p>
          <a:p>
            <a:pPr marL="114300" lvl="0" indent="0" rtl="0">
              <a:spcBef>
                <a:spcPts val="0"/>
              </a:spcBef>
              <a:spcAft>
                <a:spcPts val="1800"/>
              </a:spcAft>
              <a:buSzPts val="1800"/>
              <a:buNone/>
            </a:pPr>
            <a:r>
              <a:rPr lang="en-US" sz="1800" i="1" dirty="0">
                <a:solidFill>
                  <a:schemeClr val="tx1">
                    <a:lumMod val="50000"/>
                    <a:lumOff val="50000"/>
                  </a:schemeClr>
                </a:solidFill>
              </a:rPr>
              <a:t>&gt; Cycles through previous commands</a:t>
            </a:r>
          </a:p>
          <a:p>
            <a:pPr marL="320040" lvl="0" indent="-205740" algn="l" rtl="0">
              <a:spcBef>
                <a:spcPts val="0"/>
              </a:spcBef>
              <a:spcAft>
                <a:spcPts val="1800"/>
              </a:spcAft>
              <a:buSzPts val="1800"/>
              <a:buChar char="●"/>
            </a:pPr>
            <a:endParaRPr lang="en-US" sz="1800" i="1" dirty="0">
              <a:solidFill>
                <a:schemeClr val="tx1">
                  <a:lumMod val="50000"/>
                  <a:lumOff val="50000"/>
                </a:schemeClr>
              </a:solidFill>
            </a:endParaRPr>
          </a:p>
          <a:p>
            <a:pPr marL="320040" lvl="0" indent="-205740" algn="l" rtl="0">
              <a:spcBef>
                <a:spcPts val="0"/>
              </a:spcBef>
              <a:spcAft>
                <a:spcPts val="1800"/>
              </a:spcAft>
              <a:buSzPts val="1800"/>
              <a:buChar char="●"/>
            </a:pPr>
            <a:endParaRPr lang="en-US" sz="1800" dirty="0"/>
          </a:p>
        </p:txBody>
      </p:sp>
    </p:spTree>
    <p:extLst>
      <p:ext uri="{BB962C8B-B14F-4D97-AF65-F5344CB8AC3E}">
        <p14:creationId xmlns:p14="http://schemas.microsoft.com/office/powerpoint/2010/main" val="15484054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animEffect transition="in" filter="fade">
                                      <p:cBhvr>
                                        <p:cTn id="7" dur="500"/>
                                        <p:tgtEl>
                                          <p:spTgt spid="1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86">
                                            <p:txEl>
                                              <p:pRg st="8" end="8"/>
                                            </p:txEl>
                                          </p:spTgt>
                                        </p:tgtEl>
                                        <p:attrNameLst>
                                          <p:attrName>style.visibility</p:attrName>
                                        </p:attrNameLst>
                                      </p:cBhvr>
                                      <p:to>
                                        <p:strVal val="visible"/>
                                      </p:to>
                                    </p:set>
                                    <p:animEffect transition="in" filter="fade">
                                      <p:cBhvr>
                                        <p:cTn id="12" dur="500"/>
                                        <p:tgtEl>
                                          <p:spTgt spid="1686">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86">
                                            <p:txEl>
                                              <p:pRg st="1" end="1"/>
                                            </p:txEl>
                                          </p:spTgt>
                                        </p:tgtEl>
                                        <p:attrNameLst>
                                          <p:attrName>style.visibility</p:attrName>
                                        </p:attrNameLst>
                                      </p:cBhvr>
                                      <p:to>
                                        <p:strVal val="visible"/>
                                      </p:to>
                                    </p:set>
                                    <p:animEffect transition="in" filter="fade">
                                      <p:cBhvr>
                                        <p:cTn id="17" dur="500"/>
                                        <p:tgtEl>
                                          <p:spTgt spid="16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86">
                                            <p:txEl>
                                              <p:pRg st="9" end="9"/>
                                            </p:txEl>
                                          </p:spTgt>
                                        </p:tgtEl>
                                        <p:attrNameLst>
                                          <p:attrName>style.visibility</p:attrName>
                                        </p:attrNameLst>
                                      </p:cBhvr>
                                      <p:to>
                                        <p:strVal val="visible"/>
                                      </p:to>
                                    </p:set>
                                    <p:animEffect transition="in" filter="fade">
                                      <p:cBhvr>
                                        <p:cTn id="22" dur="500"/>
                                        <p:tgtEl>
                                          <p:spTgt spid="1686">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86">
                                            <p:txEl>
                                              <p:pRg st="2" end="2"/>
                                            </p:txEl>
                                          </p:spTgt>
                                        </p:tgtEl>
                                        <p:attrNameLst>
                                          <p:attrName>style.visibility</p:attrName>
                                        </p:attrNameLst>
                                      </p:cBhvr>
                                      <p:to>
                                        <p:strVal val="visible"/>
                                      </p:to>
                                    </p:set>
                                    <p:animEffect transition="in" filter="fade">
                                      <p:cBhvr>
                                        <p:cTn id="27" dur="500"/>
                                        <p:tgtEl>
                                          <p:spTgt spid="168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86">
                                            <p:txEl>
                                              <p:pRg st="10" end="10"/>
                                            </p:txEl>
                                          </p:spTgt>
                                        </p:tgtEl>
                                        <p:attrNameLst>
                                          <p:attrName>style.visibility</p:attrName>
                                        </p:attrNameLst>
                                      </p:cBhvr>
                                      <p:to>
                                        <p:strVal val="visible"/>
                                      </p:to>
                                    </p:set>
                                    <p:animEffect transition="in" filter="fade">
                                      <p:cBhvr>
                                        <p:cTn id="32" dur="500"/>
                                        <p:tgtEl>
                                          <p:spTgt spid="1686">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86">
                                            <p:txEl>
                                              <p:pRg st="3" end="3"/>
                                            </p:txEl>
                                          </p:spTgt>
                                        </p:tgtEl>
                                        <p:attrNameLst>
                                          <p:attrName>style.visibility</p:attrName>
                                        </p:attrNameLst>
                                      </p:cBhvr>
                                      <p:to>
                                        <p:strVal val="visible"/>
                                      </p:to>
                                    </p:set>
                                    <p:animEffect transition="in" filter="fade">
                                      <p:cBhvr>
                                        <p:cTn id="37" dur="500"/>
                                        <p:tgtEl>
                                          <p:spTgt spid="1686">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86">
                                            <p:txEl>
                                              <p:pRg st="11" end="11"/>
                                            </p:txEl>
                                          </p:spTgt>
                                        </p:tgtEl>
                                        <p:attrNameLst>
                                          <p:attrName>style.visibility</p:attrName>
                                        </p:attrNameLst>
                                      </p:cBhvr>
                                      <p:to>
                                        <p:strVal val="visible"/>
                                      </p:to>
                                    </p:set>
                                    <p:animEffect transition="in" filter="fade">
                                      <p:cBhvr>
                                        <p:cTn id="42" dur="500"/>
                                        <p:tgtEl>
                                          <p:spTgt spid="1686">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86">
                                            <p:txEl>
                                              <p:pRg st="4" end="4"/>
                                            </p:txEl>
                                          </p:spTgt>
                                        </p:tgtEl>
                                        <p:attrNameLst>
                                          <p:attrName>style.visibility</p:attrName>
                                        </p:attrNameLst>
                                      </p:cBhvr>
                                      <p:to>
                                        <p:strVal val="visible"/>
                                      </p:to>
                                    </p:set>
                                    <p:animEffect transition="in" filter="fade">
                                      <p:cBhvr>
                                        <p:cTn id="47" dur="500"/>
                                        <p:tgtEl>
                                          <p:spTgt spid="1686">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86">
                                            <p:txEl>
                                              <p:pRg st="12" end="12"/>
                                            </p:txEl>
                                          </p:spTgt>
                                        </p:tgtEl>
                                        <p:attrNameLst>
                                          <p:attrName>style.visibility</p:attrName>
                                        </p:attrNameLst>
                                      </p:cBhvr>
                                      <p:to>
                                        <p:strVal val="visible"/>
                                      </p:to>
                                    </p:set>
                                    <p:animEffect transition="in" filter="fade">
                                      <p:cBhvr>
                                        <p:cTn id="52" dur="500"/>
                                        <p:tgtEl>
                                          <p:spTgt spid="1686">
                                            <p:txEl>
                                              <p:pRg st="12" end="1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86">
                                            <p:txEl>
                                              <p:pRg st="5" end="5"/>
                                            </p:txEl>
                                          </p:spTgt>
                                        </p:tgtEl>
                                        <p:attrNameLst>
                                          <p:attrName>style.visibility</p:attrName>
                                        </p:attrNameLst>
                                      </p:cBhvr>
                                      <p:to>
                                        <p:strVal val="visible"/>
                                      </p:to>
                                    </p:set>
                                    <p:animEffect transition="in" filter="fade">
                                      <p:cBhvr>
                                        <p:cTn id="57" dur="500"/>
                                        <p:tgtEl>
                                          <p:spTgt spid="1686">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686">
                                            <p:txEl>
                                              <p:pRg st="13" end="13"/>
                                            </p:txEl>
                                          </p:spTgt>
                                        </p:tgtEl>
                                        <p:attrNameLst>
                                          <p:attrName>style.visibility</p:attrName>
                                        </p:attrNameLst>
                                      </p:cBhvr>
                                      <p:to>
                                        <p:strVal val="visible"/>
                                      </p:to>
                                    </p:set>
                                    <p:animEffect transition="in" filter="fade">
                                      <p:cBhvr>
                                        <p:cTn id="62" dur="500"/>
                                        <p:tgtEl>
                                          <p:spTgt spid="1686">
                                            <p:txEl>
                                              <p:pRg st="13" end="1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686">
                                            <p:txEl>
                                              <p:pRg st="6" end="6"/>
                                            </p:txEl>
                                          </p:spTgt>
                                        </p:tgtEl>
                                        <p:attrNameLst>
                                          <p:attrName>style.visibility</p:attrName>
                                        </p:attrNameLst>
                                      </p:cBhvr>
                                      <p:to>
                                        <p:strVal val="visible"/>
                                      </p:to>
                                    </p:set>
                                    <p:animEffect transition="in" filter="fade">
                                      <p:cBhvr>
                                        <p:cTn id="67" dur="500"/>
                                        <p:tgtEl>
                                          <p:spTgt spid="168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67"/>
        <p:cNvGrpSpPr/>
        <p:nvPr/>
      </p:nvGrpSpPr>
      <p:grpSpPr>
        <a:xfrm>
          <a:off x="0" y="0"/>
          <a:ext cx="0" cy="0"/>
          <a:chOff x="0" y="0"/>
          <a:chExt cx="0" cy="0"/>
        </a:xfrm>
      </p:grpSpPr>
      <p:sp>
        <p:nvSpPr>
          <p:cNvPr id="1669" name="Google Shape;1669;p11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 to Console: Discuss with Neighbors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cxnSp>
        <p:nvCxnSpPr>
          <p:cNvPr id="1670" name="Google Shape;1670;p1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pic>
        <p:nvPicPr>
          <p:cNvPr id="2050" name="Picture 2" descr="Image result for lots of people talking gif">
            <a:extLst>
              <a:ext uri="{FF2B5EF4-FFF2-40B4-BE49-F238E27FC236}">
                <a16:creationId xmlns:a16="http://schemas.microsoft.com/office/drawing/2014/main" id="{A8679E86-0402-4BA7-B312-724A4E26186D}"/>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023139" y="766860"/>
            <a:ext cx="7097721" cy="39924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75"/>
        <p:cNvGrpSpPr/>
        <p:nvPr/>
      </p:nvGrpSpPr>
      <p:grpSpPr>
        <a:xfrm>
          <a:off x="0" y="0"/>
          <a:ext cx="0" cy="0"/>
          <a:chOff x="0" y="0"/>
          <a:chExt cx="0" cy="0"/>
        </a:xfrm>
      </p:grpSpPr>
      <p:sp>
        <p:nvSpPr>
          <p:cNvPr id="1676" name="Google Shape;1676;p11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77" name="Google Shape;1677;p11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Hello, HTML</a:t>
            </a:r>
            <a:endParaRPr dirty="0"/>
          </a:p>
        </p:txBody>
      </p:sp>
    </p:spTree>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111"/>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dirty="0"/>
              <a:t>&lt;html&gt;Demo&lt;/html&gt;</a:t>
            </a:r>
            <a:endParaRPr dirty="0"/>
          </a:p>
        </p:txBody>
      </p:sp>
    </p:spTree>
    <p:extLst>
      <p:ext uri="{BB962C8B-B14F-4D97-AF65-F5344CB8AC3E}">
        <p14:creationId xmlns:p14="http://schemas.microsoft.com/office/powerpoint/2010/main" val="667672527"/>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&lt;title&gt;Intro to HTML&lt;/title&gt;</a:t>
            </a:r>
            <a:endParaRPr/>
          </a:p>
        </p:txBody>
      </p:sp>
      <p:sp>
        <p:nvSpPr>
          <p:cNvPr id="1685" name="Google Shape;1685;p11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HTML5</a:t>
            </a:r>
            <a:endParaRPr/>
          </a:p>
        </p:txBody>
      </p:sp>
      <p:sp>
        <p:nvSpPr>
          <p:cNvPr id="1686" name="Google Shape;1686;p117"/>
          <p:cNvSpPr txBox="1">
            <a:spLocks noGrp="1"/>
          </p:cNvSpPr>
          <p:nvPr>
            <p:ph type="body" idx="3"/>
          </p:nvPr>
        </p:nvSpPr>
        <p:spPr>
          <a:xfrm>
            <a:off x="175" y="1284249"/>
            <a:ext cx="4342500" cy="3395963"/>
          </a:xfrm>
          <a:prstGeom prst="rect">
            <a:avLst/>
          </a:prstGeom>
        </p:spPr>
        <p:txBody>
          <a:bodyPr spcFirstLastPara="1" wrap="square" lIns="457200" tIns="0" rIns="457200" bIns="914400" anchor="t" anchorCtr="0">
            <a:noAutofit/>
          </a:bodyPr>
          <a:lstStyle/>
          <a:p>
            <a:pPr marL="320040" lvl="0" indent="-205740" algn="l" rtl="0">
              <a:spcBef>
                <a:spcPts val="0"/>
              </a:spcBef>
              <a:spcAft>
                <a:spcPts val="0"/>
              </a:spcAft>
              <a:buSzPts val="1800"/>
              <a:buChar char="●"/>
            </a:pPr>
            <a:r>
              <a:rPr lang="en" sz="1800" dirty="0"/>
              <a:t>HTML is one of the three base languages behind every website.</a:t>
            </a:r>
            <a:endParaRPr sz="1800" dirty="0"/>
          </a:p>
          <a:p>
            <a:pPr marL="320040" lvl="0" indent="-205740" algn="l" rtl="0">
              <a:spcBef>
                <a:spcPts val="1000"/>
              </a:spcBef>
              <a:spcAft>
                <a:spcPts val="1000"/>
              </a:spcAft>
              <a:buSzPts val="1800"/>
              <a:buChar char="●"/>
            </a:pPr>
            <a:r>
              <a:rPr lang="en" sz="1800" dirty="0"/>
              <a:t>It defines all the basic content and a bit of formatting.</a:t>
            </a:r>
          </a:p>
          <a:p>
            <a:pPr marL="320040" lvl="0" indent="-205740" algn="l" rtl="0">
              <a:spcBef>
                <a:spcPts val="1000"/>
              </a:spcBef>
              <a:spcAft>
                <a:spcPts val="1000"/>
              </a:spcAft>
              <a:buSzPts val="1800"/>
              <a:buChar char="●"/>
            </a:pPr>
            <a:r>
              <a:rPr lang="en" sz="1800" dirty="0"/>
              <a:t>It is a </a:t>
            </a:r>
            <a:r>
              <a:rPr lang="en" sz="1800" i="1" dirty="0"/>
              <a:t>markup</a:t>
            </a:r>
            <a:r>
              <a:rPr lang="en" sz="1800" dirty="0"/>
              <a:t> language. This mean</a:t>
            </a:r>
            <a:r>
              <a:rPr lang="en-US" sz="1800" dirty="0"/>
              <a:t>s there is some base information which has additional context added to it by “marking” it up.</a:t>
            </a:r>
            <a:endParaRPr sz="1800" dirty="0"/>
          </a:p>
        </p:txBody>
      </p:sp>
      <p:pic>
        <p:nvPicPr>
          <p:cNvPr id="2" name="Picture 1">
            <a:extLst>
              <a:ext uri="{FF2B5EF4-FFF2-40B4-BE49-F238E27FC236}">
                <a16:creationId xmlns:a16="http://schemas.microsoft.com/office/drawing/2014/main" id="{9CF3BFD3-FD4E-4C2B-8890-F89F5560D514}"/>
              </a:ext>
            </a:extLst>
          </p:cNvPr>
          <p:cNvPicPr>
            <a:picLocks noChangeAspect="1"/>
          </p:cNvPicPr>
          <p:nvPr/>
        </p:nvPicPr>
        <p:blipFill>
          <a:blip r:embed="rId3"/>
          <a:stretch>
            <a:fillRect/>
          </a:stretch>
        </p:blipFill>
        <p:spPr>
          <a:xfrm>
            <a:off x="4801327" y="858375"/>
            <a:ext cx="3690028" cy="3715977"/>
          </a:xfrm>
          <a:prstGeom prst="rect">
            <a:avLst/>
          </a:prstGeom>
        </p:spPr>
      </p:pic>
    </p:spTree>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Shape 1698"/>
        <p:cNvGrpSpPr/>
        <p:nvPr/>
      </p:nvGrpSpPr>
      <p:grpSpPr>
        <a:xfrm>
          <a:off x="0" y="0"/>
          <a:ext cx="0" cy="0"/>
          <a:chOff x="0" y="0"/>
          <a:chExt cx="0" cy="0"/>
        </a:xfrm>
      </p:grpSpPr>
      <p:sp>
        <p:nvSpPr>
          <p:cNvPr id="1699" name="Google Shape;1699;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&lt;</a:t>
            </a:r>
            <a:r>
              <a:rPr lang="en-US" dirty="0">
                <a:solidFill>
                  <a:schemeClr val="dk1"/>
                </a:solidFill>
              </a:rPr>
              <a:t>html&gt;</a:t>
            </a:r>
            <a:r>
              <a:rPr lang="en" dirty="0">
                <a:latin typeface="Roboto Light"/>
                <a:ea typeface="Roboto Light"/>
                <a:cs typeface="Roboto Light"/>
                <a:sym typeface="Roboto Light"/>
              </a:rPr>
              <a:t>Intro to HTML&lt;/</a:t>
            </a:r>
            <a:r>
              <a:rPr lang="en-US" dirty="0">
                <a:latin typeface="Roboto Light"/>
                <a:ea typeface="Roboto Light"/>
                <a:cs typeface="Roboto Light"/>
                <a:sym typeface="Roboto Light"/>
              </a:rPr>
              <a:t>html&gt;</a:t>
            </a:r>
            <a:endParaRPr dirty="0">
              <a:latin typeface="Roboto Light"/>
              <a:ea typeface="Roboto Light"/>
              <a:cs typeface="Roboto Light"/>
              <a:sym typeface="Roboto Light"/>
            </a:endParaRPr>
          </a:p>
        </p:txBody>
      </p:sp>
      <p:sp>
        <p:nvSpPr>
          <p:cNvPr id="1700" name="Google Shape;1700;p119"/>
          <p:cNvSpPr txBox="1">
            <a:spLocks noGrp="1"/>
          </p:cNvSpPr>
          <p:nvPr>
            <p:ph type="body" idx="2"/>
          </p:nvPr>
        </p:nvSpPr>
        <p:spPr>
          <a:xfrm>
            <a:off x="-183962" y="889124"/>
            <a:ext cx="4983209" cy="4254375"/>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US" sz="1300" b="1" dirty="0"/>
              <a:t>Parts of an element</a:t>
            </a:r>
            <a:endParaRPr sz="1300" b="1" dirty="0"/>
          </a:p>
          <a:p>
            <a:pPr marL="320040" lvl="0" indent="-173990" algn="l" rtl="0">
              <a:spcBef>
                <a:spcPts val="300"/>
              </a:spcBef>
              <a:spcAft>
                <a:spcPts val="0"/>
              </a:spcAft>
              <a:buSzPts val="1300"/>
              <a:buChar char="●"/>
            </a:pPr>
            <a:r>
              <a:rPr lang="en-US" sz="1300" b="1" dirty="0"/>
              <a:t>Content: </a:t>
            </a:r>
            <a:r>
              <a:rPr lang="en-US" sz="1300" dirty="0"/>
              <a:t>The base text</a:t>
            </a:r>
          </a:p>
          <a:p>
            <a:pPr marL="320040" lvl="0" indent="-173990" algn="l" rtl="0">
              <a:spcBef>
                <a:spcPts val="300"/>
              </a:spcBef>
              <a:spcAft>
                <a:spcPts val="0"/>
              </a:spcAft>
              <a:buSzPts val="1300"/>
              <a:buChar char="●"/>
            </a:pPr>
            <a:r>
              <a:rPr lang="en-US" sz="1300" b="1" dirty="0"/>
              <a:t>Tag: </a:t>
            </a:r>
            <a:r>
              <a:rPr lang="en-US" sz="1300" dirty="0"/>
              <a:t>Indicates beginning and end of an element</a:t>
            </a:r>
          </a:p>
          <a:p>
            <a:pPr marL="320040" lvl="0" indent="-173990" algn="l" rtl="0">
              <a:spcBef>
                <a:spcPts val="300"/>
              </a:spcBef>
              <a:spcAft>
                <a:spcPts val="0"/>
              </a:spcAft>
              <a:buSzPts val="1300"/>
              <a:buChar char="●"/>
            </a:pPr>
            <a:r>
              <a:rPr lang="en-US" sz="1300" b="1" dirty="0"/>
              <a:t>Attribute:</a:t>
            </a:r>
            <a:r>
              <a:rPr lang="en-US" sz="1300" dirty="0"/>
              <a:t> Additional information about an element</a:t>
            </a:r>
          </a:p>
          <a:p>
            <a:pPr marL="320040" lvl="0" indent="-173990" algn="l" rtl="0">
              <a:spcBef>
                <a:spcPts val="300"/>
              </a:spcBef>
              <a:spcAft>
                <a:spcPts val="0"/>
              </a:spcAft>
              <a:buSzPts val="1300"/>
              <a:buChar char="●"/>
            </a:pPr>
            <a:r>
              <a:rPr lang="en-US" sz="1300" b="1" dirty="0"/>
              <a:t>Element: </a:t>
            </a:r>
            <a:r>
              <a:rPr lang="en-US" sz="1300" dirty="0"/>
              <a:t>The marked up content</a:t>
            </a:r>
            <a:endParaRPr sz="1300" dirty="0"/>
          </a:p>
          <a:p>
            <a:pPr marL="0" lvl="0" indent="0" algn="l" rtl="0">
              <a:spcBef>
                <a:spcPts val="300"/>
              </a:spcBef>
              <a:spcAft>
                <a:spcPts val="0"/>
              </a:spcAft>
              <a:buNone/>
            </a:pPr>
            <a:endParaRPr lang="en-US" sz="1300" b="1" dirty="0"/>
          </a:p>
          <a:p>
            <a:pPr marL="0" lvl="0" indent="0" algn="l" rtl="0">
              <a:spcBef>
                <a:spcPts val="300"/>
              </a:spcBef>
              <a:spcAft>
                <a:spcPts val="0"/>
              </a:spcAft>
              <a:buNone/>
            </a:pPr>
            <a:endParaRPr lang="en-US" sz="1300" b="1" dirty="0"/>
          </a:p>
          <a:p>
            <a:pPr marL="0" lvl="0" indent="0" algn="l" rtl="0">
              <a:spcBef>
                <a:spcPts val="300"/>
              </a:spcBef>
              <a:spcAft>
                <a:spcPts val="0"/>
              </a:spcAft>
              <a:buNone/>
            </a:pPr>
            <a:r>
              <a:rPr lang="en-US" sz="1300" b="1" dirty="0"/>
              <a:t>Nesting Elements</a:t>
            </a:r>
            <a:endParaRPr sz="1300" b="1" dirty="0"/>
          </a:p>
          <a:p>
            <a:pPr marL="320040" lvl="0" indent="-173990">
              <a:spcBef>
                <a:spcPts val="300"/>
              </a:spcBef>
              <a:buSzPts val="1300"/>
            </a:pPr>
            <a:r>
              <a:rPr lang="en-US" sz="1300" dirty="0"/>
              <a:t>HTML pages are composed </a:t>
            </a:r>
            <a:br>
              <a:rPr lang="en-US" sz="1300" dirty="0"/>
            </a:br>
            <a:r>
              <a:rPr lang="en-US" sz="1300" dirty="0"/>
              <a:t>of elements inside elements</a:t>
            </a:r>
          </a:p>
          <a:p>
            <a:pPr marL="320040" lvl="0" indent="-173990">
              <a:spcBef>
                <a:spcPts val="300"/>
              </a:spcBef>
              <a:buSzPts val="1300"/>
            </a:pPr>
            <a:r>
              <a:rPr lang="en-US" sz="1300" dirty="0"/>
              <a:t>To add more information </a:t>
            </a:r>
            <a:br>
              <a:rPr lang="en-US" sz="1300" dirty="0"/>
            </a:br>
            <a:r>
              <a:rPr lang="en-US" sz="1300" dirty="0"/>
              <a:t>we wrap items in </a:t>
            </a:r>
            <a:br>
              <a:rPr lang="en-US" sz="1300" dirty="0"/>
            </a:br>
            <a:r>
              <a:rPr lang="en-US" sz="1300" dirty="0"/>
              <a:t>additional tags and add attributes</a:t>
            </a:r>
          </a:p>
          <a:p>
            <a:pPr marL="320040" lvl="0" indent="-173990">
              <a:spcBef>
                <a:spcPts val="300"/>
              </a:spcBef>
              <a:buSzPts val="1300"/>
            </a:pPr>
            <a:endParaRPr lang="en-US" sz="1300" dirty="0"/>
          </a:p>
          <a:p>
            <a:pPr marL="320040" lvl="0" indent="-173990">
              <a:spcBef>
                <a:spcPts val="300"/>
              </a:spcBef>
              <a:buSzPts val="1300"/>
            </a:pPr>
            <a:endParaRPr sz="1300" dirty="0"/>
          </a:p>
          <a:p>
            <a:pPr marL="0" lvl="0" indent="0" algn="l" rtl="0">
              <a:spcBef>
                <a:spcPts val="300"/>
              </a:spcBef>
              <a:spcAft>
                <a:spcPts val="0"/>
              </a:spcAft>
              <a:buNone/>
            </a:pPr>
            <a:endParaRPr lang="en-US" sz="1300" b="1" dirty="0"/>
          </a:p>
          <a:p>
            <a:pPr marL="0" lvl="0" indent="0" algn="l" rtl="0">
              <a:spcBef>
                <a:spcPts val="300"/>
              </a:spcBef>
              <a:spcAft>
                <a:spcPts val="300"/>
              </a:spcAft>
              <a:buNone/>
            </a:pPr>
            <a:endParaRPr sz="1300" dirty="0"/>
          </a:p>
        </p:txBody>
      </p:sp>
      <p:pic>
        <p:nvPicPr>
          <p:cNvPr id="2" name="Picture 1">
            <a:extLst>
              <a:ext uri="{FF2B5EF4-FFF2-40B4-BE49-F238E27FC236}">
                <a16:creationId xmlns:a16="http://schemas.microsoft.com/office/drawing/2014/main" id="{1D99CDB4-5D9D-48C0-8868-02BE2BB06BE5}"/>
              </a:ext>
            </a:extLst>
          </p:cNvPr>
          <p:cNvPicPr>
            <a:picLocks noChangeAspect="1"/>
          </p:cNvPicPr>
          <p:nvPr/>
        </p:nvPicPr>
        <p:blipFill>
          <a:blip r:embed="rId3"/>
          <a:stretch>
            <a:fillRect/>
          </a:stretch>
        </p:blipFill>
        <p:spPr>
          <a:xfrm>
            <a:off x="3162585" y="2421204"/>
            <a:ext cx="5824505" cy="1732203"/>
          </a:xfrm>
          <a:prstGeom prst="rect">
            <a:avLst/>
          </a:prstGeom>
        </p:spPr>
      </p:pic>
      <p:pic>
        <p:nvPicPr>
          <p:cNvPr id="1026" name="Picture 2">
            <a:extLst>
              <a:ext uri="{FF2B5EF4-FFF2-40B4-BE49-F238E27FC236}">
                <a16:creationId xmlns:a16="http://schemas.microsoft.com/office/drawing/2014/main" id="{7DF95506-5D3D-40FD-994E-E0F415E6B8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4854" y="889125"/>
            <a:ext cx="4532236" cy="1407698"/>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700;p119">
            <a:extLst>
              <a:ext uri="{FF2B5EF4-FFF2-40B4-BE49-F238E27FC236}">
                <a16:creationId xmlns:a16="http://schemas.microsoft.com/office/drawing/2014/main" id="{CCC5CEC4-1747-494D-9471-AAF2D76885A1}"/>
              </a:ext>
            </a:extLst>
          </p:cNvPr>
          <p:cNvSpPr txBox="1">
            <a:spLocks/>
          </p:cNvSpPr>
          <p:nvPr/>
        </p:nvSpPr>
        <p:spPr>
          <a:xfrm>
            <a:off x="0" y="3992595"/>
            <a:ext cx="10597458" cy="1618816"/>
          </a:xfrm>
          <a:prstGeom prst="rect">
            <a:avLst/>
          </a:prstGeom>
          <a:noFill/>
          <a:ln>
            <a:noFill/>
          </a:ln>
        </p:spPr>
        <p:txBody>
          <a:bodyPr spcFirstLastPara="1" wrap="square" lIns="457200" tIns="0" rIns="457200" bIns="9144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1pPr>
            <a:lvl2pPr marL="914400" marR="0" lvl="1"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2pPr>
            <a:lvl3pPr marL="1371600" marR="0" lvl="2"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3pPr>
            <a:lvl4pPr marL="1828800" marR="0" lvl="3"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4pPr>
            <a:lvl5pPr marL="2286000" marR="0" lvl="4"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5pPr>
            <a:lvl6pPr marL="2743200" marR="0" lvl="5"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6pPr>
            <a:lvl7pPr marL="3200400" marR="0" lvl="6"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7pPr>
            <a:lvl8pPr marL="3657600" marR="0" lvl="7"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8pPr>
            <a:lvl9pPr marL="4114800" marR="0" lvl="8" indent="-317500" algn="l" rtl="0">
              <a:lnSpc>
                <a:spcPct val="100000"/>
              </a:lnSpc>
              <a:spcBef>
                <a:spcPts val="800"/>
              </a:spcBef>
              <a:spcAft>
                <a:spcPts val="800"/>
              </a:spcAft>
              <a:buClr>
                <a:srgbClr val="000000"/>
              </a:buClr>
              <a:buSzPts val="1400"/>
              <a:buFont typeface="Roboto"/>
              <a:buChar char="■"/>
              <a:defRPr sz="1400" b="0" i="0" u="none" strike="noStrike" cap="none">
                <a:solidFill>
                  <a:srgbClr val="000000"/>
                </a:solidFill>
                <a:latin typeface="Roboto"/>
                <a:ea typeface="Roboto"/>
                <a:cs typeface="Roboto"/>
                <a:sym typeface="Roboto"/>
              </a:defRPr>
            </a:lvl9pPr>
          </a:lstStyle>
          <a:p>
            <a:pPr marL="0" lvl="0" indent="0">
              <a:spcBef>
                <a:spcPts val="300"/>
              </a:spcBef>
              <a:buNone/>
            </a:pPr>
            <a:r>
              <a:rPr lang="en-US" sz="1300" b="1" dirty="0"/>
              <a:t>Resources</a:t>
            </a:r>
          </a:p>
          <a:p>
            <a:pPr marL="320040" lvl="0" indent="-173990">
              <a:spcBef>
                <a:spcPts val="300"/>
              </a:spcBef>
              <a:buSzPts val="1300"/>
            </a:pPr>
            <a:r>
              <a:rPr lang="en-US" sz="1300" dirty="0">
                <a:hlinkClick r:id="rId5"/>
              </a:rPr>
              <a:t>https://www.google.com/</a:t>
            </a:r>
            <a:r>
              <a:rPr lang="en-US" sz="1300" dirty="0"/>
              <a:t> (yes, this really is </a:t>
            </a:r>
            <a:r>
              <a:rPr lang="en-US" sz="1300" i="1" dirty="0"/>
              <a:t>the </a:t>
            </a:r>
            <a:r>
              <a:rPr lang="en-US" sz="1300" dirty="0"/>
              <a:t>best resource)</a:t>
            </a:r>
            <a:endParaRPr lang="en-US" sz="1300" dirty="0">
              <a:hlinkClick r:id="rId6"/>
            </a:endParaRPr>
          </a:p>
          <a:p>
            <a:pPr marL="320040" lvl="0" indent="-173990">
              <a:spcBef>
                <a:spcPts val="300"/>
              </a:spcBef>
              <a:buSzPts val="1300"/>
            </a:pPr>
            <a:r>
              <a:rPr lang="en-US" sz="1300" dirty="0">
                <a:hlinkClick r:id="rId6"/>
              </a:rPr>
              <a:t>https://www.w3schools.com/html/</a:t>
            </a:r>
            <a:endParaRPr lang="en-US" sz="1300" dirty="0"/>
          </a:p>
          <a:p>
            <a:pPr marL="320040" lvl="0" indent="-173990">
              <a:spcBef>
                <a:spcPts val="300"/>
              </a:spcBef>
              <a:buSzPts val="1300"/>
            </a:pPr>
            <a:r>
              <a:rPr lang="en-US" sz="1300" dirty="0">
                <a:hlinkClick r:id="rId7"/>
              </a:rPr>
              <a:t>https://developer.mozilla.org/en-US/docs/Web/HTML</a:t>
            </a:r>
            <a:endParaRPr lang="en-US" sz="1300" dirty="0"/>
          </a:p>
        </p:txBody>
      </p:sp>
    </p:spTree>
    <p:extLst>
      <p:ext uri="{BB962C8B-B14F-4D97-AF65-F5344CB8AC3E}">
        <p14:creationId xmlns:p14="http://schemas.microsoft.com/office/powerpoint/2010/main" val="2291646534"/>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Am I?</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114300" indent="0">
              <a:buSzPts val="1800"/>
              <a:buNone/>
            </a:pPr>
            <a:endParaRPr lang="en-US" sz="1600" dirty="0"/>
          </a:p>
        </p:txBody>
      </p:sp>
      <p:pic>
        <p:nvPicPr>
          <p:cNvPr id="2050" name="Picture 2">
            <a:extLst>
              <a:ext uri="{FF2B5EF4-FFF2-40B4-BE49-F238E27FC236}">
                <a16:creationId xmlns:a16="http://schemas.microsoft.com/office/drawing/2014/main" id="{A6ACBAA1-C5A6-415E-A665-7A0939F5B7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978" y="1045434"/>
            <a:ext cx="2696243" cy="35964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A755A8C2-DA76-4409-B311-3E399AD1BF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194" y="765412"/>
            <a:ext cx="2979271" cy="223445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E23A1C47-02EC-4764-9B75-A1D3FE44EA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2456" y="2097490"/>
            <a:ext cx="3668595" cy="2751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07752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1000" fill="hold"/>
                                        <p:tgtEl>
                                          <p:spTgt spid="2050"/>
                                        </p:tgtEl>
                                        <p:attrNameLst>
                                          <p:attrName>ppt_w</p:attrName>
                                        </p:attrNameLst>
                                      </p:cBhvr>
                                      <p:tavLst>
                                        <p:tav tm="0">
                                          <p:val>
                                            <p:fltVal val="0"/>
                                          </p:val>
                                        </p:tav>
                                        <p:tav tm="100000">
                                          <p:val>
                                            <p:strVal val="#ppt_w"/>
                                          </p:val>
                                        </p:tav>
                                      </p:tavLst>
                                    </p:anim>
                                    <p:anim calcmode="lin" valueType="num">
                                      <p:cBhvr>
                                        <p:cTn id="8" dur="1000" fill="hold"/>
                                        <p:tgtEl>
                                          <p:spTgt spid="2050"/>
                                        </p:tgtEl>
                                        <p:attrNameLst>
                                          <p:attrName>ppt_h</p:attrName>
                                        </p:attrNameLst>
                                      </p:cBhvr>
                                      <p:tavLst>
                                        <p:tav tm="0">
                                          <p:val>
                                            <p:fltVal val="0"/>
                                          </p:val>
                                        </p:tav>
                                        <p:tav tm="100000">
                                          <p:val>
                                            <p:strVal val="#ppt_h"/>
                                          </p:val>
                                        </p:tav>
                                      </p:tavLst>
                                    </p:anim>
                                    <p:anim calcmode="lin" valueType="num">
                                      <p:cBhvr>
                                        <p:cTn id="9" dur="1000" fill="hold"/>
                                        <p:tgtEl>
                                          <p:spTgt spid="2050"/>
                                        </p:tgtEl>
                                        <p:attrNameLst>
                                          <p:attrName>style.rotation</p:attrName>
                                        </p:attrNameLst>
                                      </p:cBhvr>
                                      <p:tavLst>
                                        <p:tav tm="0">
                                          <p:val>
                                            <p:fltVal val="90"/>
                                          </p:val>
                                        </p:tav>
                                        <p:tav tm="100000">
                                          <p:val>
                                            <p:fltVal val="0"/>
                                          </p:val>
                                        </p:tav>
                                      </p:tavLst>
                                    </p:anim>
                                    <p:animEffect transition="in" filter="fade">
                                      <p:cBhvr>
                                        <p:cTn id="10" dur="1000"/>
                                        <p:tgtEl>
                                          <p:spTgt spid="2050"/>
                                        </p:tgtEl>
                                      </p:cBhvr>
                                    </p:animEffect>
                                  </p:childTnLst>
                                </p:cTn>
                              </p:par>
                              <p:par>
                                <p:cTn id="11" presetID="31" presetClass="entr" presetSubtype="0" fill="hold" nodeType="withEffect">
                                  <p:stCondLst>
                                    <p:cond delay="0"/>
                                  </p:stCondLst>
                                  <p:childTnLst>
                                    <p:set>
                                      <p:cBhvr>
                                        <p:cTn id="12" dur="1" fill="hold">
                                          <p:stCondLst>
                                            <p:cond delay="0"/>
                                          </p:stCondLst>
                                        </p:cTn>
                                        <p:tgtEl>
                                          <p:spTgt spid="2058"/>
                                        </p:tgtEl>
                                        <p:attrNameLst>
                                          <p:attrName>style.visibility</p:attrName>
                                        </p:attrNameLst>
                                      </p:cBhvr>
                                      <p:to>
                                        <p:strVal val="visible"/>
                                      </p:to>
                                    </p:set>
                                    <p:anim calcmode="lin" valueType="num">
                                      <p:cBhvr>
                                        <p:cTn id="13" dur="1000" fill="hold"/>
                                        <p:tgtEl>
                                          <p:spTgt spid="2058"/>
                                        </p:tgtEl>
                                        <p:attrNameLst>
                                          <p:attrName>ppt_w</p:attrName>
                                        </p:attrNameLst>
                                      </p:cBhvr>
                                      <p:tavLst>
                                        <p:tav tm="0">
                                          <p:val>
                                            <p:fltVal val="0"/>
                                          </p:val>
                                        </p:tav>
                                        <p:tav tm="100000">
                                          <p:val>
                                            <p:strVal val="#ppt_w"/>
                                          </p:val>
                                        </p:tav>
                                      </p:tavLst>
                                    </p:anim>
                                    <p:anim calcmode="lin" valueType="num">
                                      <p:cBhvr>
                                        <p:cTn id="14" dur="1000" fill="hold"/>
                                        <p:tgtEl>
                                          <p:spTgt spid="2058"/>
                                        </p:tgtEl>
                                        <p:attrNameLst>
                                          <p:attrName>ppt_h</p:attrName>
                                        </p:attrNameLst>
                                      </p:cBhvr>
                                      <p:tavLst>
                                        <p:tav tm="0">
                                          <p:val>
                                            <p:fltVal val="0"/>
                                          </p:val>
                                        </p:tav>
                                        <p:tav tm="100000">
                                          <p:val>
                                            <p:strVal val="#ppt_h"/>
                                          </p:val>
                                        </p:tav>
                                      </p:tavLst>
                                    </p:anim>
                                    <p:anim calcmode="lin" valueType="num">
                                      <p:cBhvr>
                                        <p:cTn id="15" dur="1000" fill="hold"/>
                                        <p:tgtEl>
                                          <p:spTgt spid="2058"/>
                                        </p:tgtEl>
                                        <p:attrNameLst>
                                          <p:attrName>style.rotation</p:attrName>
                                        </p:attrNameLst>
                                      </p:cBhvr>
                                      <p:tavLst>
                                        <p:tav tm="0">
                                          <p:val>
                                            <p:fltVal val="90"/>
                                          </p:val>
                                        </p:tav>
                                        <p:tav tm="100000">
                                          <p:val>
                                            <p:fltVal val="0"/>
                                          </p:val>
                                        </p:tav>
                                      </p:tavLst>
                                    </p:anim>
                                    <p:animEffect transition="in" filter="fade">
                                      <p:cBhvr>
                                        <p:cTn id="16" dur="1000"/>
                                        <p:tgtEl>
                                          <p:spTgt spid="2058"/>
                                        </p:tgtEl>
                                      </p:cBhvr>
                                    </p:animEffect>
                                  </p:childTnLst>
                                </p:cTn>
                              </p:par>
                              <p:par>
                                <p:cTn id="17" presetID="31" presetClass="entr" presetSubtype="0" fill="hold" nodeType="withEffect">
                                  <p:stCondLst>
                                    <p:cond delay="0"/>
                                  </p:stCondLst>
                                  <p:childTnLst>
                                    <p:set>
                                      <p:cBhvr>
                                        <p:cTn id="18" dur="1" fill="hold">
                                          <p:stCondLst>
                                            <p:cond delay="0"/>
                                          </p:stCondLst>
                                        </p:cTn>
                                        <p:tgtEl>
                                          <p:spTgt spid="2054"/>
                                        </p:tgtEl>
                                        <p:attrNameLst>
                                          <p:attrName>style.visibility</p:attrName>
                                        </p:attrNameLst>
                                      </p:cBhvr>
                                      <p:to>
                                        <p:strVal val="visible"/>
                                      </p:to>
                                    </p:set>
                                    <p:anim calcmode="lin" valueType="num">
                                      <p:cBhvr>
                                        <p:cTn id="19" dur="1000" fill="hold"/>
                                        <p:tgtEl>
                                          <p:spTgt spid="2054"/>
                                        </p:tgtEl>
                                        <p:attrNameLst>
                                          <p:attrName>ppt_w</p:attrName>
                                        </p:attrNameLst>
                                      </p:cBhvr>
                                      <p:tavLst>
                                        <p:tav tm="0">
                                          <p:val>
                                            <p:fltVal val="0"/>
                                          </p:val>
                                        </p:tav>
                                        <p:tav tm="100000">
                                          <p:val>
                                            <p:strVal val="#ppt_w"/>
                                          </p:val>
                                        </p:tav>
                                      </p:tavLst>
                                    </p:anim>
                                    <p:anim calcmode="lin" valueType="num">
                                      <p:cBhvr>
                                        <p:cTn id="20" dur="1000" fill="hold"/>
                                        <p:tgtEl>
                                          <p:spTgt spid="2054"/>
                                        </p:tgtEl>
                                        <p:attrNameLst>
                                          <p:attrName>ppt_h</p:attrName>
                                        </p:attrNameLst>
                                      </p:cBhvr>
                                      <p:tavLst>
                                        <p:tav tm="0">
                                          <p:val>
                                            <p:fltVal val="0"/>
                                          </p:val>
                                        </p:tav>
                                        <p:tav tm="100000">
                                          <p:val>
                                            <p:strVal val="#ppt_h"/>
                                          </p:val>
                                        </p:tav>
                                      </p:tavLst>
                                    </p:anim>
                                    <p:anim calcmode="lin" valueType="num">
                                      <p:cBhvr>
                                        <p:cTn id="21" dur="1000" fill="hold"/>
                                        <p:tgtEl>
                                          <p:spTgt spid="2054"/>
                                        </p:tgtEl>
                                        <p:attrNameLst>
                                          <p:attrName>style.rotation</p:attrName>
                                        </p:attrNameLst>
                                      </p:cBhvr>
                                      <p:tavLst>
                                        <p:tav tm="0">
                                          <p:val>
                                            <p:fltVal val="90"/>
                                          </p:val>
                                        </p:tav>
                                        <p:tav tm="100000">
                                          <p:val>
                                            <p:fltVal val="0"/>
                                          </p:val>
                                        </p:tav>
                                      </p:tavLst>
                                    </p:anim>
                                    <p:animEffect transition="in" filter="fade">
                                      <p:cBhvr>
                                        <p:cTn id="22" dur="10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sp>
        <p:nvSpPr>
          <p:cNvPr id="1691" name="Google Shape;1691;p118"/>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Activity: </a:t>
            </a:r>
            <a:br>
              <a:rPr lang="en" sz="3000">
                <a:latin typeface="Roboto Light"/>
                <a:ea typeface="Roboto Light"/>
                <a:cs typeface="Roboto Light"/>
                <a:sym typeface="Roboto Light"/>
              </a:rPr>
            </a:br>
            <a:r>
              <a:rPr lang="en" sz="3000">
                <a:latin typeface="Roboto Light"/>
                <a:ea typeface="Roboto Light"/>
                <a:cs typeface="Roboto Light"/>
                <a:sym typeface="Roboto Light"/>
              </a:rPr>
              <a:t>Intro to HTML</a:t>
            </a:r>
            <a:endParaRPr sz="3000">
              <a:latin typeface="Roboto Light"/>
              <a:ea typeface="Roboto Light"/>
              <a:cs typeface="Roboto Light"/>
              <a:sym typeface="Roboto Light"/>
            </a:endParaRPr>
          </a:p>
        </p:txBody>
      </p:sp>
      <p:sp>
        <p:nvSpPr>
          <p:cNvPr id="1692" name="Google Shape;1692;p11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93" name="Google Shape;1693;p118"/>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dirty="0"/>
              <a:t>10 minutes</a:t>
            </a:r>
            <a:endParaRPr dirty="0"/>
          </a:p>
        </p:txBody>
      </p:sp>
    </p:spTree>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sp>
        <p:nvSpPr>
          <p:cNvPr id="1699" name="Google Shape;1699;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 Activity: </a:t>
            </a:r>
            <a:r>
              <a:rPr lang="en">
                <a:latin typeface="Roboto Light"/>
                <a:ea typeface="Roboto Light"/>
                <a:cs typeface="Roboto Light"/>
                <a:sym typeface="Roboto Light"/>
              </a:rPr>
              <a:t>Intro to HTML</a:t>
            </a:r>
            <a:endParaRPr>
              <a:latin typeface="Roboto Light"/>
              <a:ea typeface="Roboto Light"/>
              <a:cs typeface="Roboto Light"/>
              <a:sym typeface="Roboto Light"/>
            </a:endParaRPr>
          </a:p>
        </p:txBody>
      </p:sp>
      <p:sp>
        <p:nvSpPr>
          <p:cNvPr id="1700" name="Google Shape;1700;p119"/>
          <p:cNvSpPr txBox="1">
            <a:spLocks noGrp="1"/>
          </p:cNvSpPr>
          <p:nvPr>
            <p:ph type="body" idx="2"/>
          </p:nvPr>
        </p:nvSpPr>
        <p:spPr>
          <a:xfrm>
            <a:off x="0" y="889125"/>
            <a:ext cx="9144000" cy="3199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300" b="1"/>
              <a:t>In a new HTML file, create the basic structure of an HTML document and include the following in it:</a:t>
            </a:r>
            <a:endParaRPr sz="1300" b="1"/>
          </a:p>
          <a:p>
            <a:pPr marL="320040" lvl="0" indent="-173990" algn="l" rtl="0">
              <a:spcBef>
                <a:spcPts val="300"/>
              </a:spcBef>
              <a:spcAft>
                <a:spcPts val="0"/>
              </a:spcAft>
              <a:buSzPts val="1300"/>
              <a:buChar char="●"/>
            </a:pPr>
            <a:r>
              <a:rPr lang="en" sz="1300"/>
              <a:t>DOCTYPE declaration</a:t>
            </a:r>
            <a:endParaRPr sz="1300"/>
          </a:p>
          <a:p>
            <a:pPr marL="320040" lvl="0" indent="-173990" algn="l" rtl="0">
              <a:spcBef>
                <a:spcPts val="0"/>
              </a:spcBef>
              <a:spcAft>
                <a:spcPts val="0"/>
              </a:spcAft>
              <a:buSzPts val="1300"/>
              <a:buChar char="●"/>
            </a:pPr>
            <a:r>
              <a:rPr lang="en" sz="1300"/>
              <a:t>Head tag with a title tag</a:t>
            </a:r>
            <a:endParaRPr sz="1300"/>
          </a:p>
          <a:p>
            <a:pPr marL="320040" lvl="0" indent="-173990" algn="l" rtl="0">
              <a:spcBef>
                <a:spcPts val="0"/>
              </a:spcBef>
              <a:spcAft>
                <a:spcPts val="0"/>
              </a:spcAft>
              <a:buSzPts val="1300"/>
              <a:buChar char="●"/>
            </a:pPr>
            <a:r>
              <a:rPr lang="en" sz="1300"/>
              <a:t>H1 tag with a title of your choice</a:t>
            </a:r>
            <a:endParaRPr sz="1300"/>
          </a:p>
          <a:p>
            <a:pPr marL="320040" lvl="0" indent="-173990" algn="l" rtl="0">
              <a:spcBef>
                <a:spcPts val="0"/>
              </a:spcBef>
              <a:spcAft>
                <a:spcPts val="0"/>
              </a:spcAft>
              <a:buSzPts val="1300"/>
              <a:buChar char="●"/>
            </a:pPr>
            <a:r>
              <a:rPr lang="en" sz="1300"/>
              <a:t>An embedded image</a:t>
            </a:r>
            <a:endParaRPr sz="1300"/>
          </a:p>
          <a:p>
            <a:pPr marL="0" lvl="0" indent="0" algn="l" rtl="0">
              <a:spcBef>
                <a:spcPts val="300"/>
              </a:spcBef>
              <a:spcAft>
                <a:spcPts val="0"/>
              </a:spcAft>
              <a:buNone/>
            </a:pPr>
            <a:endParaRPr sz="1300"/>
          </a:p>
          <a:p>
            <a:pPr marL="0" lvl="0" indent="0" algn="l" rtl="0">
              <a:spcBef>
                <a:spcPts val="300"/>
              </a:spcBef>
              <a:spcAft>
                <a:spcPts val="0"/>
              </a:spcAft>
              <a:buNone/>
            </a:pPr>
            <a:r>
              <a:rPr lang="en" sz="1300" b="1"/>
              <a:t>Now add the following three links to your page:</a:t>
            </a:r>
            <a:endParaRPr sz="1300" b="1"/>
          </a:p>
          <a:p>
            <a:pPr marL="320040" lvl="0" indent="-173990" algn="l" rtl="0">
              <a:spcBef>
                <a:spcPts val="300"/>
              </a:spcBef>
              <a:spcAft>
                <a:spcPts val="0"/>
              </a:spcAft>
              <a:buSzPts val="1300"/>
              <a:buChar char="●"/>
            </a:pPr>
            <a:r>
              <a:rPr lang="en" sz="1300"/>
              <a:t>One link that has target="_blank" so that it opens a new tab when clicked</a:t>
            </a:r>
            <a:endParaRPr sz="1300"/>
          </a:p>
          <a:p>
            <a:pPr marL="320040" lvl="0" indent="-173990" algn="l" rtl="0">
              <a:spcBef>
                <a:spcPts val="0"/>
              </a:spcBef>
              <a:spcAft>
                <a:spcPts val="0"/>
              </a:spcAft>
              <a:buSzPts val="1300"/>
              <a:buChar char="●"/>
            </a:pPr>
            <a:r>
              <a:rPr lang="en" sz="1300"/>
              <a:t>One link that is bold</a:t>
            </a:r>
            <a:endParaRPr sz="1300"/>
          </a:p>
          <a:p>
            <a:pPr marL="320040" lvl="0" indent="-173990" algn="l" rtl="0">
              <a:spcBef>
                <a:spcPts val="0"/>
              </a:spcBef>
              <a:spcAft>
                <a:spcPts val="0"/>
              </a:spcAft>
              <a:buSzPts val="1300"/>
              <a:buChar char="●"/>
            </a:pPr>
            <a:r>
              <a:rPr lang="en" sz="1300"/>
              <a:t>One link that is only a placeholder (it goes nowhere)</a:t>
            </a:r>
            <a:endParaRPr sz="1300"/>
          </a:p>
          <a:p>
            <a:pPr marL="0" lvl="0" indent="0" algn="l" rtl="0">
              <a:spcBef>
                <a:spcPts val="300"/>
              </a:spcBef>
              <a:spcAft>
                <a:spcPts val="0"/>
              </a:spcAft>
              <a:buNone/>
            </a:pPr>
            <a:endParaRPr sz="1300"/>
          </a:p>
          <a:p>
            <a:pPr marL="0" lvl="0" indent="0" algn="l" rtl="0">
              <a:spcBef>
                <a:spcPts val="300"/>
              </a:spcBef>
              <a:spcAft>
                <a:spcPts val="0"/>
              </a:spcAft>
              <a:buNone/>
            </a:pPr>
            <a:r>
              <a:rPr lang="en" sz="1300" b="1"/>
              <a:t>BONUS!</a:t>
            </a:r>
            <a:endParaRPr sz="1300" b="1"/>
          </a:p>
          <a:p>
            <a:pPr marL="320040" lvl="0" indent="-173990" algn="l" rtl="0">
              <a:spcBef>
                <a:spcPts val="300"/>
              </a:spcBef>
              <a:spcAft>
                <a:spcPts val="0"/>
              </a:spcAft>
              <a:buSzPts val="1300"/>
              <a:buChar char="●"/>
            </a:pPr>
            <a:r>
              <a:rPr lang="en" sz="1300"/>
              <a:t>Create an ordered list of steps to make a sandwich</a:t>
            </a:r>
            <a:endParaRPr sz="1300"/>
          </a:p>
          <a:p>
            <a:pPr marL="320040" lvl="0" indent="-173990" algn="l" rtl="0">
              <a:spcBef>
                <a:spcPts val="0"/>
              </a:spcBef>
              <a:spcAft>
                <a:spcPts val="0"/>
              </a:spcAft>
              <a:buSzPts val="1300"/>
              <a:buChar char="●"/>
            </a:pPr>
            <a:r>
              <a:rPr lang="en" sz="1300"/>
              <a:t>Create an unordered list of five bands/musicians you like</a:t>
            </a:r>
            <a:endParaRPr sz="1300"/>
          </a:p>
          <a:p>
            <a:pPr marL="320040" lvl="0" indent="-173990" algn="l" rtl="0">
              <a:spcBef>
                <a:spcPts val="0"/>
              </a:spcBef>
              <a:spcAft>
                <a:spcPts val="0"/>
              </a:spcAft>
              <a:buSzPts val="1300"/>
              <a:buChar char="●"/>
            </a:pPr>
            <a:r>
              <a:rPr lang="en" sz="1300"/>
              <a:t>Create a table with two columns (animal class and animal name) and four rows of animals</a:t>
            </a:r>
            <a:endParaRPr sz="1300"/>
          </a:p>
          <a:p>
            <a:pPr marL="320040" lvl="0" indent="-173990" algn="l" rtl="0">
              <a:spcBef>
                <a:spcPts val="0"/>
              </a:spcBef>
              <a:spcAft>
                <a:spcPts val="0"/>
              </a:spcAft>
              <a:buSzPts val="1300"/>
              <a:buChar char="●"/>
            </a:pPr>
            <a:r>
              <a:rPr lang="en" sz="1300"/>
              <a:t>Use an alternate way of separating links without line breaks</a:t>
            </a:r>
            <a:endParaRPr sz="1300"/>
          </a:p>
          <a:p>
            <a:pPr marL="320040" lvl="0" indent="-173990" algn="l" rtl="0">
              <a:spcBef>
                <a:spcPts val="0"/>
              </a:spcBef>
              <a:spcAft>
                <a:spcPts val="0"/>
              </a:spcAft>
              <a:buSzPts val="1300"/>
              <a:buChar char="●"/>
            </a:pPr>
            <a:r>
              <a:rPr lang="en" sz="1300"/>
              <a:t>Embed a YouTube video of your favorite band/musician</a:t>
            </a:r>
            <a:endParaRPr sz="1300"/>
          </a:p>
          <a:p>
            <a:pPr marL="0" lvl="0" indent="0" algn="l" rtl="0">
              <a:spcBef>
                <a:spcPts val="300"/>
              </a:spcBef>
              <a:spcAft>
                <a:spcPts val="0"/>
              </a:spcAft>
              <a:buNone/>
            </a:pPr>
            <a:endParaRPr sz="1300"/>
          </a:p>
          <a:p>
            <a:pPr marL="0" lvl="0" indent="0" algn="l" rtl="0">
              <a:spcBef>
                <a:spcPts val="300"/>
              </a:spcBef>
              <a:spcAft>
                <a:spcPts val="300"/>
              </a:spcAft>
              <a:buNone/>
            </a:pPr>
            <a:endParaRPr sz="1300"/>
          </a:p>
        </p:txBody>
      </p:sp>
      <p:sp>
        <p:nvSpPr>
          <p:cNvPr id="1701" name="Google Shape;1701;p119"/>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a:t>Suggested Time: 5 minutes</a:t>
            </a:r>
            <a:endParaRPr/>
          </a:p>
        </p:txBody>
      </p:sp>
    </p:spTree>
    <p:extLst>
      <p:ext uri="{BB962C8B-B14F-4D97-AF65-F5344CB8AC3E}">
        <p14:creationId xmlns:p14="http://schemas.microsoft.com/office/powerpoint/2010/main" val="3650617807"/>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sp>
        <p:nvSpPr>
          <p:cNvPr id="1715" name="Google Shape;1715;p1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&lt;title&gt;Intro to HTML&lt;/title&gt;</a:t>
            </a:r>
            <a:endParaRPr>
              <a:solidFill>
                <a:schemeClr val="dk1"/>
              </a:solidFill>
            </a:endParaRPr>
          </a:p>
          <a:p>
            <a:pPr marL="0" lvl="0" indent="0" algn="l" rtl="0">
              <a:spcBef>
                <a:spcPts val="0"/>
              </a:spcBef>
              <a:spcAft>
                <a:spcPts val="0"/>
              </a:spcAft>
              <a:buNone/>
            </a:pPr>
            <a:endParaRPr/>
          </a:p>
        </p:txBody>
      </p:sp>
      <p:pic>
        <p:nvPicPr>
          <p:cNvPr id="1026" name="Picture 2" descr="Image result for how did it go gif">
            <a:extLst>
              <a:ext uri="{FF2B5EF4-FFF2-40B4-BE49-F238E27FC236}">
                <a16:creationId xmlns:a16="http://schemas.microsoft.com/office/drawing/2014/main" id="{9AF3B2F5-0673-4F13-8D4F-FCBDFEDA5E41}"/>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457450" y="1381125"/>
            <a:ext cx="4229100" cy="238125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2B647A14-0D05-4F40-A8E2-ACCA3300CED8}"/>
              </a:ext>
            </a:extLst>
          </p:cNvPr>
          <p:cNvSpPr>
            <a:spLocks noGrp="1"/>
          </p:cNvSpPr>
          <p:nvPr>
            <p:ph type="subTitle" idx="1"/>
          </p:nvPr>
        </p:nvSpPr>
        <p:spPr/>
        <p:txBody>
          <a:bodyPr/>
          <a:lstStyle/>
          <a:p>
            <a:endParaRPr lang="en-US"/>
          </a:p>
        </p:txBody>
      </p:sp>
    </p:spTree>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21"/>
        <p:cNvGrpSpPr/>
        <p:nvPr/>
      </p:nvGrpSpPr>
      <p:grpSpPr>
        <a:xfrm>
          <a:off x="0" y="0"/>
          <a:ext cx="0" cy="0"/>
          <a:chOff x="0" y="0"/>
          <a:chExt cx="0" cy="0"/>
        </a:xfrm>
      </p:grpSpPr>
      <p:sp>
        <p:nvSpPr>
          <p:cNvPr id="1722" name="Google Shape;1722;p12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US" dirty="0"/>
              <a:t>Thursday 11/21</a:t>
            </a:r>
            <a:endParaRPr dirty="0"/>
          </a:p>
        </p:txBody>
      </p:sp>
      <p:sp>
        <p:nvSpPr>
          <p:cNvPr id="1723" name="Google Shape;1723;p12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US" sz="3600" dirty="0"/>
              <a:t>Weekly</a:t>
            </a:r>
            <a:br>
              <a:rPr lang="en-US" sz="3600" dirty="0"/>
            </a:br>
            <a:r>
              <a:rPr lang="en" sz="3600" dirty="0"/>
              <a:t>Homework Assignment</a:t>
            </a:r>
            <a:endParaRPr sz="3600" dirty="0"/>
          </a:p>
        </p:txBody>
      </p:sp>
    </p:spTree>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21"/>
        <p:cNvGrpSpPr/>
        <p:nvPr/>
      </p:nvGrpSpPr>
      <p:grpSpPr>
        <a:xfrm>
          <a:off x="0" y="0"/>
          <a:ext cx="0" cy="0"/>
          <a:chOff x="0" y="0"/>
          <a:chExt cx="0" cy="0"/>
        </a:xfrm>
      </p:grpSpPr>
      <p:sp>
        <p:nvSpPr>
          <p:cNvPr id="1722" name="Google Shape;1722;p12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Next Class</a:t>
            </a:r>
            <a:endParaRPr/>
          </a:p>
        </p:txBody>
      </p:sp>
      <p:sp>
        <p:nvSpPr>
          <p:cNvPr id="1723" name="Google Shape;1723;p12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US" sz="3600" dirty="0"/>
              <a:t>Mini</a:t>
            </a:r>
            <a:br>
              <a:rPr lang="en-US" sz="3600" dirty="0"/>
            </a:br>
            <a:r>
              <a:rPr lang="en" sz="3600" dirty="0"/>
              <a:t>Homework Assignment</a:t>
            </a:r>
            <a:endParaRPr sz="3600" dirty="0"/>
          </a:p>
        </p:txBody>
      </p:sp>
    </p:spTree>
    <p:extLst>
      <p:ext uri="{BB962C8B-B14F-4D97-AF65-F5344CB8AC3E}">
        <p14:creationId xmlns:p14="http://schemas.microsoft.com/office/powerpoint/2010/main" val="2403170522"/>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27" name="Google Shape;1743;p123">
            <a:extLst>
              <a:ext uri="{FF2B5EF4-FFF2-40B4-BE49-F238E27FC236}">
                <a16:creationId xmlns:a16="http://schemas.microsoft.com/office/drawing/2014/main" id="{B75E9705-CFA1-46B5-AFD0-5B1061660F77}"/>
              </a:ext>
            </a:extLst>
          </p:cNvPr>
          <p:cNvSpPr/>
          <p:nvPr/>
        </p:nvSpPr>
        <p:spPr>
          <a:xfrm>
            <a:off x="1370548" y="312014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43;p123">
            <a:extLst>
              <a:ext uri="{FF2B5EF4-FFF2-40B4-BE49-F238E27FC236}">
                <a16:creationId xmlns:a16="http://schemas.microsoft.com/office/drawing/2014/main" id="{991426EE-7D54-4D93-AFC5-29D7F3CE8074}"/>
              </a:ext>
            </a:extLst>
          </p:cNvPr>
          <p:cNvSpPr/>
          <p:nvPr/>
        </p:nvSpPr>
        <p:spPr>
          <a:xfrm>
            <a:off x="1406787" y="3834007"/>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23"/>
          <p:cNvSpPr/>
          <p:nvPr/>
        </p:nvSpPr>
        <p:spPr>
          <a:xfrm>
            <a:off x="1352550" y="165451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23"/>
          <p:cNvSpPr txBox="1">
            <a:spLocks noGrp="1"/>
          </p:cNvSpPr>
          <p:nvPr>
            <p:ph type="subTitle" idx="2"/>
          </p:nvPr>
        </p:nvSpPr>
        <p:spPr>
          <a:xfrm>
            <a:off x="-12300" y="1668601"/>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US" dirty="0"/>
              <a:t>Play with some terminal commands. Try the class examples again!</a:t>
            </a:r>
            <a:endParaRPr dirty="0"/>
          </a:p>
        </p:txBody>
      </p:sp>
      <p:sp>
        <p:nvSpPr>
          <p:cNvPr id="1729" name="Google Shape;1729;p12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Mini </a:t>
            </a:r>
            <a:r>
              <a:rPr lang="en" dirty="0"/>
              <a:t>Homework Assignment </a:t>
            </a:r>
            <a:endParaRPr dirty="0"/>
          </a:p>
        </p:txBody>
      </p:sp>
      <p:sp>
        <p:nvSpPr>
          <p:cNvPr id="1730" name="Google Shape;1730;p123"/>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b="1"/>
              <a:t>Due Date: </a:t>
            </a:r>
            <a:r>
              <a:rPr lang="en"/>
              <a:t>Next Class</a:t>
            </a:r>
            <a:endParaRPr/>
          </a:p>
        </p:txBody>
      </p:sp>
      <p:sp>
        <p:nvSpPr>
          <p:cNvPr id="1731" name="Google Shape;1731;p123"/>
          <p:cNvSpPr/>
          <p:nvPr/>
        </p:nvSpPr>
        <p:spPr>
          <a:xfrm>
            <a:off x="1352550" y="9216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2" name="Google Shape;1732;p123"/>
          <p:cNvGrpSpPr/>
          <p:nvPr/>
        </p:nvGrpSpPr>
        <p:grpSpPr>
          <a:xfrm>
            <a:off x="457200" y="921613"/>
            <a:ext cx="776889" cy="621300"/>
            <a:chOff x="457200" y="1378813"/>
            <a:chExt cx="776889" cy="621300"/>
          </a:xfrm>
        </p:grpSpPr>
        <p:sp>
          <p:nvSpPr>
            <p:cNvPr id="1733" name="Google Shape;1733;p123"/>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latin typeface="Roboto Thin"/>
                  <a:ea typeface="Roboto Thin"/>
                  <a:cs typeface="Roboto Thin"/>
                  <a:sym typeface="Roboto Thin"/>
                </a:rPr>
                <a:t>1</a:t>
              </a:r>
              <a:endParaRPr sz="3000" dirty="0">
                <a:latin typeface="Roboto Thin"/>
                <a:ea typeface="Roboto Thin"/>
                <a:cs typeface="Roboto Thin"/>
                <a:sym typeface="Roboto Thin"/>
              </a:endParaRPr>
            </a:p>
          </p:txBody>
        </p:sp>
        <p:sp>
          <p:nvSpPr>
            <p:cNvPr id="1734" name="Google Shape;1734;p123"/>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5" name="Google Shape;1735;p123"/>
          <p:cNvGrpSpPr/>
          <p:nvPr/>
        </p:nvGrpSpPr>
        <p:grpSpPr>
          <a:xfrm>
            <a:off x="457200" y="1657528"/>
            <a:ext cx="776889" cy="621300"/>
            <a:chOff x="457200" y="1378813"/>
            <a:chExt cx="776889" cy="621300"/>
          </a:xfrm>
        </p:grpSpPr>
        <p:sp>
          <p:nvSpPr>
            <p:cNvPr id="1736" name="Google Shape;1736;p123"/>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latin typeface="Roboto Thin"/>
                  <a:ea typeface="Roboto Thin"/>
                  <a:cs typeface="Roboto Thin"/>
                  <a:sym typeface="Roboto Thin"/>
                </a:rPr>
                <a:t>2</a:t>
              </a:r>
              <a:endParaRPr sz="3000" dirty="0">
                <a:latin typeface="Roboto Thin"/>
                <a:ea typeface="Roboto Thin"/>
                <a:cs typeface="Roboto Thin"/>
                <a:sym typeface="Roboto Thin"/>
              </a:endParaRPr>
            </a:p>
          </p:txBody>
        </p:sp>
        <p:sp>
          <p:nvSpPr>
            <p:cNvPr id="1737" name="Google Shape;1737;p123"/>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8" name="Google Shape;1738;p123"/>
          <p:cNvGrpSpPr/>
          <p:nvPr/>
        </p:nvGrpSpPr>
        <p:grpSpPr>
          <a:xfrm>
            <a:off x="457200" y="2379423"/>
            <a:ext cx="776889" cy="621300"/>
            <a:chOff x="457200" y="1378813"/>
            <a:chExt cx="776889" cy="621300"/>
          </a:xfrm>
        </p:grpSpPr>
        <p:sp>
          <p:nvSpPr>
            <p:cNvPr id="1739" name="Google Shape;1739;p123"/>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3</a:t>
              </a:r>
              <a:endParaRPr sz="3000" dirty="0">
                <a:solidFill>
                  <a:srgbClr val="FFFFFF"/>
                </a:solidFill>
                <a:latin typeface="Roboto Thin"/>
                <a:ea typeface="Roboto Thin"/>
                <a:cs typeface="Roboto Thin"/>
                <a:sym typeface="Roboto Thin"/>
              </a:endParaRPr>
            </a:p>
          </p:txBody>
        </p:sp>
        <p:sp>
          <p:nvSpPr>
            <p:cNvPr id="1740" name="Google Shape;1740;p123"/>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1" name="Google Shape;1741;p123"/>
          <p:cNvSpPr txBox="1">
            <a:spLocks noGrp="1"/>
          </p:cNvSpPr>
          <p:nvPr>
            <p:ph type="subTitle" idx="1"/>
          </p:nvPr>
        </p:nvSpPr>
        <p:spPr>
          <a:xfrm>
            <a:off x="-12300" y="94080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US" sz="1800" dirty="0"/>
              <a:t>Star </a:t>
            </a:r>
            <a:r>
              <a:rPr lang="en" sz="1800" dirty="0"/>
              <a:t>the Git</a:t>
            </a:r>
            <a:r>
              <a:rPr lang="en-US" sz="1800"/>
              <a:t>Lab</a:t>
            </a:r>
            <a:r>
              <a:rPr lang="en" sz="1800"/>
              <a:t> </a:t>
            </a:r>
            <a:r>
              <a:rPr lang="en" sz="1800" dirty="0"/>
              <a:t>repo </a:t>
            </a:r>
            <a:r>
              <a:rPr lang="en-US" sz="1800" dirty="0"/>
              <a:t>f</a:t>
            </a:r>
            <a:r>
              <a:rPr lang="en" sz="1800" dirty="0"/>
              <a:t>or our class</a:t>
            </a:r>
            <a:endParaRPr sz="1800" dirty="0"/>
          </a:p>
        </p:txBody>
      </p:sp>
      <p:sp>
        <p:nvSpPr>
          <p:cNvPr id="1743" name="Google Shape;1743;p123"/>
          <p:cNvSpPr/>
          <p:nvPr/>
        </p:nvSpPr>
        <p:spPr>
          <a:xfrm>
            <a:off x="1352550" y="2398282"/>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23"/>
          <p:cNvSpPr txBox="1">
            <a:spLocks noGrp="1"/>
          </p:cNvSpPr>
          <p:nvPr>
            <p:ph type="subTitle" idx="3"/>
          </p:nvPr>
        </p:nvSpPr>
        <p:spPr>
          <a:xfrm>
            <a:off x="0" y="2402856"/>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US" sz="1800" dirty="0"/>
              <a:t>Go through </a:t>
            </a:r>
            <a:r>
              <a:rPr lang="en-US" sz="1800" dirty="0">
                <a:hlinkClick r:id="rId3"/>
              </a:rPr>
              <a:t>W3 Schools HTML tutorials and documentation</a:t>
            </a:r>
            <a:endParaRPr lang="en" sz="1800" dirty="0"/>
          </a:p>
          <a:p>
            <a:pPr marL="0" lvl="0" indent="0" algn="l" rtl="0">
              <a:spcBef>
                <a:spcPts val="0"/>
              </a:spcBef>
              <a:spcAft>
                <a:spcPts val="0"/>
              </a:spcAft>
              <a:buNone/>
            </a:pPr>
            <a:r>
              <a:rPr lang="en" sz="1800" dirty="0"/>
              <a:t>(</a:t>
            </a:r>
            <a:r>
              <a:rPr lang="en-US" sz="1800" dirty="0">
                <a:hlinkClick r:id="rId4"/>
              </a:rPr>
              <a:t>HTML HOME </a:t>
            </a:r>
            <a:r>
              <a:rPr lang="en-US" sz="1800" dirty="0"/>
              <a:t>through </a:t>
            </a:r>
            <a:r>
              <a:rPr lang="en-US" sz="1800" dirty="0">
                <a:hlinkClick r:id="rId5"/>
              </a:rPr>
              <a:t>HTML Paragraphs</a:t>
            </a:r>
            <a:r>
              <a:rPr lang="en-US" sz="1800" dirty="0"/>
              <a:t>)</a:t>
            </a:r>
            <a:endParaRPr sz="1800" dirty="0"/>
          </a:p>
        </p:txBody>
      </p:sp>
      <p:sp>
        <p:nvSpPr>
          <p:cNvPr id="19" name="Google Shape;1745;p123">
            <a:extLst>
              <a:ext uri="{FF2B5EF4-FFF2-40B4-BE49-F238E27FC236}">
                <a16:creationId xmlns:a16="http://schemas.microsoft.com/office/drawing/2014/main" id="{AEEA6CC3-4AA5-4AB7-BA50-D040676C776A}"/>
              </a:ext>
            </a:extLst>
          </p:cNvPr>
          <p:cNvSpPr txBox="1">
            <a:spLocks/>
          </p:cNvSpPr>
          <p:nvPr/>
        </p:nvSpPr>
        <p:spPr>
          <a:xfrm>
            <a:off x="0" y="3142883"/>
            <a:ext cx="9168600" cy="606900"/>
          </a:xfrm>
          <a:prstGeom prst="rect">
            <a:avLst/>
          </a:prstGeom>
          <a:noFill/>
          <a:ln>
            <a:noFill/>
          </a:ln>
        </p:spPr>
        <p:txBody>
          <a:bodyPr spcFirstLastPara="1" wrap="square" lIns="1554475" tIns="0" rIns="45720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algn="l"/>
            <a:r>
              <a:rPr lang="en-US" sz="1800" dirty="0"/>
              <a:t>Make an HTML page</a:t>
            </a:r>
          </a:p>
          <a:p>
            <a:pPr algn="l"/>
            <a:r>
              <a:rPr lang="en-US" sz="1800" dirty="0"/>
              <a:t>(Watch the </a:t>
            </a:r>
            <a:r>
              <a:rPr lang="en-US" sz="1800" u="sng" dirty="0">
                <a:solidFill>
                  <a:schemeClr val="hlink"/>
                </a:solidFill>
                <a:hlinkClick r:id="rId6"/>
              </a:rPr>
              <a:t>walkthrough video</a:t>
            </a:r>
            <a:r>
              <a:rPr lang="en-US" sz="1800" dirty="0"/>
              <a:t> if you feel a bit lost.)</a:t>
            </a:r>
          </a:p>
        </p:txBody>
      </p:sp>
      <p:grpSp>
        <p:nvGrpSpPr>
          <p:cNvPr id="20" name="Google Shape;1738;p123">
            <a:extLst>
              <a:ext uri="{FF2B5EF4-FFF2-40B4-BE49-F238E27FC236}">
                <a16:creationId xmlns:a16="http://schemas.microsoft.com/office/drawing/2014/main" id="{ED39DCC6-88D1-4953-9A3F-3FF065BD02F8}"/>
              </a:ext>
            </a:extLst>
          </p:cNvPr>
          <p:cNvGrpSpPr/>
          <p:nvPr/>
        </p:nvGrpSpPr>
        <p:grpSpPr>
          <a:xfrm>
            <a:off x="475686" y="3107763"/>
            <a:ext cx="776889" cy="621300"/>
            <a:chOff x="457200" y="1378813"/>
            <a:chExt cx="776889" cy="621300"/>
          </a:xfrm>
          <a:solidFill>
            <a:schemeClr val="accent6">
              <a:lumMod val="50000"/>
            </a:schemeClr>
          </a:solidFill>
        </p:grpSpPr>
        <p:sp>
          <p:nvSpPr>
            <p:cNvPr id="21" name="Google Shape;1739;p123">
              <a:extLst>
                <a:ext uri="{FF2B5EF4-FFF2-40B4-BE49-F238E27FC236}">
                  <a16:creationId xmlns:a16="http://schemas.microsoft.com/office/drawing/2014/main" id="{863957AA-B6FC-48A6-8FDF-0E2D674B8755}"/>
                </a:ext>
              </a:extLst>
            </p:cNvPr>
            <p:cNvSpPr/>
            <p:nvPr/>
          </p:nvSpPr>
          <p:spPr>
            <a:xfrm>
              <a:off x="457200" y="1378813"/>
              <a:ext cx="695400" cy="621300"/>
            </a:xfrm>
            <a:prstGeom prst="roundRect">
              <a:avLst>
                <a:gd name="adj" fmla="val 16667"/>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4</a:t>
              </a:r>
              <a:endParaRPr sz="3000" dirty="0">
                <a:solidFill>
                  <a:srgbClr val="FFFFFF"/>
                </a:solidFill>
                <a:latin typeface="Roboto Thin"/>
                <a:ea typeface="Roboto Thin"/>
                <a:cs typeface="Roboto Thin"/>
                <a:sym typeface="Roboto Thin"/>
              </a:endParaRPr>
            </a:p>
          </p:txBody>
        </p:sp>
        <p:sp>
          <p:nvSpPr>
            <p:cNvPr id="22" name="Google Shape;1740;p123">
              <a:extLst>
                <a:ext uri="{FF2B5EF4-FFF2-40B4-BE49-F238E27FC236}">
                  <a16:creationId xmlns:a16="http://schemas.microsoft.com/office/drawing/2014/main" id="{F96D0858-D7F0-4BEF-950E-554DC9AD0974}"/>
                </a:ext>
              </a:extLst>
            </p:cNvPr>
            <p:cNvSpPr/>
            <p:nvPr/>
          </p:nvSpPr>
          <p:spPr>
            <a:xfrm rot="5400000">
              <a:off x="969614" y="1607625"/>
              <a:ext cx="340325" cy="188625"/>
            </a:xfrm>
            <a:prstGeom prst="flowChartExtra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1745;p123">
            <a:extLst>
              <a:ext uri="{FF2B5EF4-FFF2-40B4-BE49-F238E27FC236}">
                <a16:creationId xmlns:a16="http://schemas.microsoft.com/office/drawing/2014/main" id="{910F269A-1316-4572-98C1-C2BAB96F0A8E}"/>
              </a:ext>
            </a:extLst>
          </p:cNvPr>
          <p:cNvSpPr txBox="1">
            <a:spLocks/>
          </p:cNvSpPr>
          <p:nvPr/>
        </p:nvSpPr>
        <p:spPr>
          <a:xfrm>
            <a:off x="-12300" y="3849628"/>
            <a:ext cx="9168600" cy="606900"/>
          </a:xfrm>
          <a:prstGeom prst="rect">
            <a:avLst/>
          </a:prstGeom>
          <a:noFill/>
          <a:ln>
            <a:noFill/>
          </a:ln>
        </p:spPr>
        <p:txBody>
          <a:bodyPr spcFirstLastPara="1" wrap="square" lIns="1554475" tIns="0" rIns="45720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algn="l"/>
            <a:r>
              <a:rPr lang="en-US" sz="1800" dirty="0"/>
              <a:t>(optional) More practice: </a:t>
            </a:r>
            <a:r>
              <a:rPr lang="en-US" sz="1800" dirty="0">
                <a:hlinkClick r:id="rId7"/>
              </a:rPr>
              <a:t>https://developer.mozilla.org/en-US/docs/Learn/HTML/Introduction_to_HTML</a:t>
            </a:r>
            <a:endParaRPr lang="en-US" sz="2000" dirty="0"/>
          </a:p>
        </p:txBody>
      </p:sp>
      <p:grpSp>
        <p:nvGrpSpPr>
          <p:cNvPr id="24" name="Google Shape;1738;p123">
            <a:extLst>
              <a:ext uri="{FF2B5EF4-FFF2-40B4-BE49-F238E27FC236}">
                <a16:creationId xmlns:a16="http://schemas.microsoft.com/office/drawing/2014/main" id="{B3321BD2-6E19-4044-BE60-E9EEE26F79DA}"/>
              </a:ext>
            </a:extLst>
          </p:cNvPr>
          <p:cNvGrpSpPr/>
          <p:nvPr/>
        </p:nvGrpSpPr>
        <p:grpSpPr>
          <a:xfrm>
            <a:off x="478974" y="3842428"/>
            <a:ext cx="776889" cy="621300"/>
            <a:chOff x="457200" y="1378813"/>
            <a:chExt cx="776889" cy="621300"/>
          </a:xfrm>
          <a:solidFill>
            <a:schemeClr val="accent1">
              <a:lumMod val="50000"/>
            </a:schemeClr>
          </a:solidFill>
        </p:grpSpPr>
        <p:sp>
          <p:nvSpPr>
            <p:cNvPr id="25" name="Google Shape;1739;p123">
              <a:extLst>
                <a:ext uri="{FF2B5EF4-FFF2-40B4-BE49-F238E27FC236}">
                  <a16:creationId xmlns:a16="http://schemas.microsoft.com/office/drawing/2014/main" id="{E0EB9248-39EC-48DB-ADFB-A03DDC6CCD0E}"/>
                </a:ext>
              </a:extLst>
            </p:cNvPr>
            <p:cNvSpPr/>
            <p:nvPr/>
          </p:nvSpPr>
          <p:spPr>
            <a:xfrm>
              <a:off x="457200" y="1378813"/>
              <a:ext cx="695400" cy="621300"/>
            </a:xfrm>
            <a:prstGeom prst="roundRect">
              <a:avLst>
                <a:gd name="adj" fmla="val 16667"/>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5</a:t>
              </a:r>
              <a:endParaRPr sz="3000" dirty="0">
                <a:solidFill>
                  <a:srgbClr val="FFFFFF"/>
                </a:solidFill>
                <a:latin typeface="Roboto Thin"/>
                <a:ea typeface="Roboto Thin"/>
                <a:cs typeface="Roboto Thin"/>
                <a:sym typeface="Roboto Thin"/>
              </a:endParaRPr>
            </a:p>
          </p:txBody>
        </p:sp>
        <p:sp>
          <p:nvSpPr>
            <p:cNvPr id="26" name="Google Shape;1740;p123">
              <a:extLst>
                <a:ext uri="{FF2B5EF4-FFF2-40B4-BE49-F238E27FC236}">
                  <a16:creationId xmlns:a16="http://schemas.microsoft.com/office/drawing/2014/main" id="{F3A674FE-9C26-41EA-9A79-24E38E58224B}"/>
                </a:ext>
              </a:extLst>
            </p:cNvPr>
            <p:cNvSpPr/>
            <p:nvPr/>
          </p:nvSpPr>
          <p:spPr>
            <a:xfrm rot="5400000">
              <a:off x="969614" y="1607625"/>
              <a:ext cx="340325" cy="188625"/>
            </a:xfrm>
            <a:prstGeom prst="flowChartExtra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sp>
        <p:nvSpPr>
          <p:cNvPr id="1715" name="Google Shape;1715;p1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dk1"/>
                </a:solidFill>
              </a:rPr>
              <a:t>See you on Thursday!</a:t>
            </a:r>
            <a:endParaRPr dirty="0">
              <a:solidFill>
                <a:schemeClr val="dk1"/>
              </a:solidFill>
            </a:endParaRPr>
          </a:p>
          <a:p>
            <a:pPr marL="0" lvl="0" indent="0" algn="l" rtl="0">
              <a:spcBef>
                <a:spcPts val="0"/>
              </a:spcBef>
              <a:spcAft>
                <a:spcPts val="0"/>
              </a:spcAft>
              <a:buNone/>
            </a:pPr>
            <a:endParaRPr dirty="0"/>
          </a:p>
        </p:txBody>
      </p:sp>
      <p:sp>
        <p:nvSpPr>
          <p:cNvPr id="3" name="Subtitle 2">
            <a:extLst>
              <a:ext uri="{FF2B5EF4-FFF2-40B4-BE49-F238E27FC236}">
                <a16:creationId xmlns:a16="http://schemas.microsoft.com/office/drawing/2014/main" id="{2B647A14-0D05-4F40-A8E2-ACCA3300CED8}"/>
              </a:ext>
            </a:extLst>
          </p:cNvPr>
          <p:cNvSpPr>
            <a:spLocks noGrp="1"/>
          </p:cNvSpPr>
          <p:nvPr>
            <p:ph type="subTitle" idx="1"/>
          </p:nvPr>
        </p:nvSpPr>
        <p:spPr/>
        <p:txBody>
          <a:bodyPr/>
          <a:lstStyle/>
          <a:p>
            <a:endParaRPr lang="en-US"/>
          </a:p>
        </p:txBody>
      </p:sp>
      <p:pic>
        <p:nvPicPr>
          <p:cNvPr id="3074" name="Picture 2" descr="See You Goodbye GIF">
            <a:extLst>
              <a:ext uri="{FF2B5EF4-FFF2-40B4-BE49-F238E27FC236}">
                <a16:creationId xmlns:a16="http://schemas.microsoft.com/office/drawing/2014/main" id="{466F26C3-3054-4A69-8390-698ECDA09F6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100137"/>
            <a:ext cx="4572000" cy="2943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915030"/>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are you?</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400050" indent="-285750">
              <a:spcBef>
                <a:spcPts val="1800"/>
              </a:spcBef>
              <a:buSzPts val="1800"/>
            </a:pPr>
            <a:r>
              <a:rPr lang="en-US" sz="1600" dirty="0"/>
              <a:t>Write your name on a sticky note (LARGE)</a:t>
            </a:r>
          </a:p>
          <a:p>
            <a:pPr marL="400050" indent="-285750">
              <a:spcBef>
                <a:spcPts val="1800"/>
              </a:spcBef>
              <a:buSzPts val="1800"/>
            </a:pPr>
            <a:r>
              <a:rPr lang="en-US" sz="1600" dirty="0"/>
              <a:t>(optional) Draw a picture that represents you</a:t>
            </a:r>
          </a:p>
          <a:p>
            <a:pPr marL="400050" indent="-285750">
              <a:spcBef>
                <a:spcPts val="1800"/>
              </a:spcBef>
              <a:buSzPts val="1800"/>
            </a:pPr>
            <a:r>
              <a:rPr lang="en-US" sz="1600" dirty="0"/>
              <a:t>Stick it on the back of your laptop</a:t>
            </a:r>
          </a:p>
          <a:p>
            <a:pPr marL="400050" indent="-285750">
              <a:buSzPts val="1800"/>
            </a:pPr>
            <a:endParaRPr lang="en-US" sz="1600" dirty="0"/>
          </a:p>
        </p:txBody>
      </p:sp>
    </p:spTree>
    <p:extLst>
      <p:ext uri="{BB962C8B-B14F-4D97-AF65-F5344CB8AC3E}">
        <p14:creationId xmlns:p14="http://schemas.microsoft.com/office/powerpoint/2010/main" val="410456110"/>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Introduce Yourself</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400050" indent="-285750">
              <a:buSzPts val="1800"/>
            </a:pPr>
            <a:r>
              <a:rPr lang="en-US" sz="1600" dirty="0"/>
              <a:t>What’s your name?</a:t>
            </a:r>
          </a:p>
          <a:p>
            <a:pPr marL="400050" indent="-285750">
              <a:buSzPts val="1800"/>
            </a:pPr>
            <a:endParaRPr lang="en-US" sz="1600" dirty="0"/>
          </a:p>
          <a:p>
            <a:pPr marL="400050" indent="-285750">
              <a:buSzPts val="1800"/>
            </a:pPr>
            <a:r>
              <a:rPr lang="en-US" sz="1600" dirty="0"/>
              <a:t>What’s your background (career, education, etc.)?</a:t>
            </a:r>
          </a:p>
          <a:p>
            <a:pPr marL="400050" indent="-285750">
              <a:buSzPts val="1800"/>
            </a:pPr>
            <a:endParaRPr lang="en-US" sz="1600" dirty="0"/>
          </a:p>
          <a:p>
            <a:pPr marL="400050" indent="-285750">
              <a:buSzPts val="1800"/>
            </a:pPr>
            <a:r>
              <a:rPr lang="en-US" sz="1600" dirty="0"/>
              <a:t>What motivated you to take this Bootcamp?</a:t>
            </a:r>
          </a:p>
          <a:p>
            <a:pPr marL="400050" indent="-285750">
              <a:buSzPts val="1800"/>
            </a:pPr>
            <a:endParaRPr lang="en-US" sz="1600" dirty="0"/>
          </a:p>
          <a:p>
            <a:pPr marL="400050" indent="-285750">
              <a:buSzPts val="1800"/>
            </a:pPr>
            <a:r>
              <a:rPr lang="en-US" sz="1600" dirty="0"/>
              <a:t>If you were the eighth dwarf, what would your name be?</a:t>
            </a:r>
          </a:p>
          <a:p>
            <a:pPr marL="400050" indent="-285750">
              <a:buSzPts val="1800"/>
            </a:pPr>
            <a:endParaRPr lang="en-US" sz="1600" dirty="0"/>
          </a:p>
        </p:txBody>
      </p:sp>
    </p:spTree>
    <p:extLst>
      <p:ext uri="{BB962C8B-B14F-4D97-AF65-F5344CB8AC3E}">
        <p14:creationId xmlns:p14="http://schemas.microsoft.com/office/powerpoint/2010/main" val="314075013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Today’s Schedule</a:t>
            </a:r>
            <a:endParaRPr dirty="0"/>
          </a:p>
        </p:txBody>
      </p:sp>
      <p:sp>
        <p:nvSpPr>
          <p:cNvPr id="1341" name="Google Shape;1341;p9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US" dirty="0"/>
              <a:t>Today</a:t>
            </a:r>
            <a:r>
              <a:rPr lang="en" dirty="0"/>
              <a:t> we’ll cover the following:</a:t>
            </a:r>
            <a:endParaRPr dirty="0"/>
          </a:p>
        </p:txBody>
      </p:sp>
      <p:sp>
        <p:nvSpPr>
          <p:cNvPr id="1342" name="Google Shape;1342;p97"/>
          <p:cNvSpPr txBox="1">
            <a:spLocks noGrp="1"/>
          </p:cNvSpPr>
          <p:nvPr>
            <p:ph type="subTitle" idx="3"/>
          </p:nvPr>
        </p:nvSpPr>
        <p:spPr>
          <a:xfrm>
            <a:off x="-12150" y="1274650"/>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US" strike="sngStrike" dirty="0"/>
              <a:t>Introduce ourselves</a:t>
            </a:r>
            <a:endParaRPr strike="sngStrike" dirty="0"/>
          </a:p>
        </p:txBody>
      </p:sp>
      <p:sp>
        <p:nvSpPr>
          <p:cNvPr id="1343" name="Google Shape;1343;p97"/>
          <p:cNvSpPr txBox="1">
            <a:spLocks noGrp="1"/>
          </p:cNvSpPr>
          <p:nvPr>
            <p:ph type="subTitle" idx="4"/>
          </p:nvPr>
        </p:nvSpPr>
        <p:spPr>
          <a:xfrm>
            <a:off x="-12075" y="1848850"/>
            <a:ext cx="9168600" cy="446400"/>
          </a:xfrm>
          <a:prstGeom prst="rect">
            <a:avLst/>
          </a:prstGeom>
        </p:spPr>
        <p:txBody>
          <a:bodyPr spcFirstLastPara="1" wrap="square" lIns="1554475" tIns="0" rIns="457200" bIns="0" anchor="ctr" anchorCtr="0">
            <a:noAutofit/>
          </a:bodyPr>
          <a:lstStyle/>
          <a:p>
            <a:r>
              <a:rPr lang="en-US" dirty="0"/>
              <a:t>Goals and how to be successful in this course</a:t>
            </a:r>
          </a:p>
        </p:txBody>
      </p:sp>
      <p:sp>
        <p:nvSpPr>
          <p:cNvPr id="1344" name="Google Shape;1344;p97"/>
          <p:cNvSpPr txBox="1">
            <a:spLocks noGrp="1"/>
          </p:cNvSpPr>
          <p:nvPr>
            <p:ph type="subTitle" idx="5"/>
          </p:nvPr>
        </p:nvSpPr>
        <p:spPr>
          <a:xfrm>
            <a:off x="-12075" y="2439925"/>
            <a:ext cx="9168600" cy="446400"/>
          </a:xfrm>
          <a:prstGeom prst="rect">
            <a:avLst/>
          </a:prstGeom>
        </p:spPr>
        <p:txBody>
          <a:bodyPr spcFirstLastPara="1" wrap="square" lIns="1554475" tIns="0" rIns="457200" bIns="0" anchor="ctr" anchorCtr="0">
            <a:noAutofit/>
          </a:bodyPr>
          <a:lstStyle/>
          <a:p>
            <a:r>
              <a:rPr lang="en-US" dirty="0"/>
              <a:t>About the course</a:t>
            </a:r>
          </a:p>
        </p:txBody>
      </p:sp>
      <p:sp>
        <p:nvSpPr>
          <p:cNvPr id="1345" name="Google Shape;1345;p97"/>
          <p:cNvSpPr txBox="1">
            <a:spLocks noGrp="1"/>
          </p:cNvSpPr>
          <p:nvPr>
            <p:ph type="subTitle" idx="6"/>
          </p:nvPr>
        </p:nvSpPr>
        <p:spPr>
          <a:xfrm>
            <a:off x="-12150" y="3031025"/>
            <a:ext cx="9168600" cy="446400"/>
          </a:xfrm>
          <a:prstGeom prst="rect">
            <a:avLst/>
          </a:prstGeom>
        </p:spPr>
        <p:txBody>
          <a:bodyPr spcFirstLastPara="1" wrap="square" lIns="1554475" tIns="0" rIns="457200" bIns="0" anchor="ctr" anchorCtr="0">
            <a:noAutofit/>
          </a:bodyPr>
          <a:lstStyle/>
          <a:p>
            <a:r>
              <a:rPr lang="en-US" dirty="0"/>
              <a:t>Intro to Terminal / Console / Bash</a:t>
            </a:r>
          </a:p>
        </p:txBody>
      </p:sp>
      <p:sp>
        <p:nvSpPr>
          <p:cNvPr id="1346" name="Google Shape;1346;p97"/>
          <p:cNvSpPr txBox="1">
            <a:spLocks noGrp="1"/>
          </p:cNvSpPr>
          <p:nvPr>
            <p:ph type="subTitle" idx="7"/>
          </p:nvPr>
        </p:nvSpPr>
        <p:spPr>
          <a:xfrm>
            <a:off x="12475" y="3622088"/>
            <a:ext cx="9144000" cy="446400"/>
          </a:xfrm>
          <a:prstGeom prst="rect">
            <a:avLst/>
          </a:prstGeom>
        </p:spPr>
        <p:txBody>
          <a:bodyPr spcFirstLastPara="1" wrap="square" lIns="1554475" tIns="0" rIns="457200" bIns="0" anchor="ctr" anchorCtr="0">
            <a:noAutofit/>
          </a:bodyPr>
          <a:lstStyle/>
          <a:p>
            <a:r>
              <a:rPr lang="en-US" dirty="0"/>
              <a:t>Code! Make your first webpage</a:t>
            </a:r>
          </a:p>
        </p:txBody>
      </p:sp>
      <p:sp>
        <p:nvSpPr>
          <p:cNvPr id="1347" name="Google Shape;1347;p97"/>
          <p:cNvSpPr txBox="1">
            <a:spLocks noGrp="1"/>
          </p:cNvSpPr>
          <p:nvPr>
            <p:ph type="subTitle" idx="8"/>
          </p:nvPr>
        </p:nvSpPr>
        <p:spPr>
          <a:xfrm>
            <a:off x="12475" y="4236125"/>
            <a:ext cx="9144000" cy="446400"/>
          </a:xfrm>
          <a:prstGeom prst="rect">
            <a:avLst/>
          </a:prstGeom>
        </p:spPr>
        <p:txBody>
          <a:bodyPr spcFirstLastPara="1" wrap="square" lIns="1554475" tIns="0" rIns="457200" bIns="0" anchor="ctr" anchorCtr="0">
            <a:noAutofit/>
          </a:bodyPr>
          <a:lstStyle/>
          <a:p>
            <a:r>
              <a:rPr lang="en-US" dirty="0"/>
              <a:t>Discuss Resources and Homework</a:t>
            </a:r>
          </a:p>
        </p:txBody>
      </p:sp>
    </p:spTree>
    <p:extLst>
      <p:ext uri="{BB962C8B-B14F-4D97-AF65-F5344CB8AC3E}">
        <p14:creationId xmlns:p14="http://schemas.microsoft.com/office/powerpoint/2010/main" val="304323427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Your Goals</a:t>
            </a:r>
            <a:endParaRPr dirty="0"/>
          </a:p>
        </p:txBody>
      </p:sp>
      <p:sp>
        <p:nvSpPr>
          <p:cNvPr id="1104" name="Google Shape;1104;p7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And why do you want a new career?</a:t>
            </a:r>
            <a:endParaRPr/>
          </a:p>
        </p:txBody>
      </p:sp>
      <p:sp>
        <p:nvSpPr>
          <p:cNvPr id="1105" name="Google Shape;1105;p74"/>
          <p:cNvSpPr txBox="1">
            <a:spLocks noGrp="1"/>
          </p:cNvSpPr>
          <p:nvPr>
            <p:ph type="subTitle" idx="3"/>
          </p:nvPr>
        </p:nvSpPr>
        <p:spPr>
          <a:xfrm>
            <a:off x="-24600" y="3873075"/>
            <a:ext cx="9144000" cy="3657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a:t>
            </a:r>
            <a:r>
              <a:rPr lang="en" b="1"/>
              <a:t>challenge yourself</a:t>
            </a:r>
            <a:endParaRPr b="1"/>
          </a:p>
        </p:txBody>
      </p:sp>
      <p:sp>
        <p:nvSpPr>
          <p:cNvPr id="1106" name="Google Shape;1106;p74"/>
          <p:cNvSpPr txBox="1">
            <a:spLocks noGrp="1"/>
          </p:cNvSpPr>
          <p:nvPr>
            <p:ph type="subTitle" idx="4"/>
          </p:nvPr>
        </p:nvSpPr>
        <p:spPr>
          <a:xfrm>
            <a:off x="0" y="431125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be a </a:t>
            </a:r>
            <a:r>
              <a:rPr lang="en" b="1"/>
              <a:t>role model</a:t>
            </a:r>
            <a:r>
              <a:rPr lang="en"/>
              <a:t> to kids</a:t>
            </a:r>
            <a:endParaRPr/>
          </a:p>
        </p:txBody>
      </p:sp>
      <p:sp>
        <p:nvSpPr>
          <p:cNvPr id="1107" name="Google Shape;1107;p74"/>
          <p:cNvSpPr txBox="1">
            <a:spLocks noGrp="1"/>
          </p:cNvSpPr>
          <p:nvPr>
            <p:ph type="subTitle" idx="5"/>
          </p:nvPr>
        </p:nvSpPr>
        <p:spPr>
          <a:xfrm>
            <a:off x="-150" y="299675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attain </a:t>
            </a:r>
            <a:r>
              <a:rPr lang="en" b="1"/>
              <a:t>financial stability</a:t>
            </a:r>
            <a:endParaRPr b="1"/>
          </a:p>
        </p:txBody>
      </p:sp>
      <p:sp>
        <p:nvSpPr>
          <p:cNvPr id="1108" name="Google Shape;1108;p74"/>
          <p:cNvSpPr txBox="1">
            <a:spLocks noGrp="1"/>
          </p:cNvSpPr>
          <p:nvPr>
            <p:ph type="subTitle" idx="6"/>
          </p:nvPr>
        </p:nvSpPr>
        <p:spPr>
          <a:xfrm>
            <a:off x="0" y="3434875"/>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obtain </a:t>
            </a:r>
            <a:r>
              <a:rPr lang="en" b="1"/>
              <a:t>financial freedom</a:t>
            </a:r>
            <a:endParaRPr b="1"/>
          </a:p>
        </p:txBody>
      </p:sp>
      <p:sp>
        <p:nvSpPr>
          <p:cNvPr id="1109" name="Google Shape;1109;p74"/>
          <p:cNvSpPr txBox="1">
            <a:spLocks noGrp="1"/>
          </p:cNvSpPr>
          <p:nvPr>
            <p:ph type="subTitle" idx="7"/>
          </p:nvPr>
        </p:nvSpPr>
        <p:spPr>
          <a:xfrm>
            <a:off x="-24725" y="2135375"/>
            <a:ext cx="9144000" cy="3657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be able to </a:t>
            </a:r>
            <a:r>
              <a:rPr lang="en" b="1"/>
              <a:t>create</a:t>
            </a:r>
            <a:endParaRPr b="1"/>
          </a:p>
        </p:txBody>
      </p:sp>
      <p:sp>
        <p:nvSpPr>
          <p:cNvPr id="1110" name="Google Shape;1110;p74"/>
          <p:cNvSpPr txBox="1">
            <a:spLocks noGrp="1"/>
          </p:cNvSpPr>
          <p:nvPr>
            <p:ph type="subTitle" idx="8"/>
          </p:nvPr>
        </p:nvSpPr>
        <p:spPr>
          <a:xfrm>
            <a:off x="0" y="257350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follow a </a:t>
            </a:r>
            <a:r>
              <a:rPr lang="en" b="1"/>
              <a:t>fascination</a:t>
            </a:r>
            <a:endParaRPr b="1"/>
          </a:p>
        </p:txBody>
      </p:sp>
      <p:sp>
        <p:nvSpPr>
          <p:cNvPr id="1111" name="Google Shape;1111;p74"/>
          <p:cNvSpPr txBox="1">
            <a:spLocks noGrp="1"/>
          </p:cNvSpPr>
          <p:nvPr>
            <p:ph type="subTitle" idx="9"/>
          </p:nvPr>
        </p:nvSpPr>
        <p:spPr>
          <a:xfrm>
            <a:off x="0" y="125900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pursue a </a:t>
            </a:r>
            <a:r>
              <a:rPr lang="en" b="1"/>
              <a:t>dream</a:t>
            </a:r>
            <a:endParaRPr b="1"/>
          </a:p>
        </p:txBody>
      </p:sp>
      <p:sp>
        <p:nvSpPr>
          <p:cNvPr id="1112" name="Google Shape;1112;p74"/>
          <p:cNvSpPr txBox="1">
            <a:spLocks noGrp="1"/>
          </p:cNvSpPr>
          <p:nvPr>
            <p:ph type="subTitle" idx="13"/>
          </p:nvPr>
        </p:nvSpPr>
        <p:spPr>
          <a:xfrm>
            <a:off x="0" y="1697125"/>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escape a </a:t>
            </a:r>
            <a:r>
              <a:rPr lang="en" b="1"/>
              <a:t>dead-end job</a:t>
            </a:r>
            <a:endParaRPr b="1"/>
          </a:p>
        </p:txBody>
      </p:sp>
    </p:spTree>
  </p:cSld>
  <p:clrMapOvr>
    <a:masterClrMapping/>
  </p:clrMapOvr>
  <p:transition spd="slow">
    <p:wipe/>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2960</TotalTime>
  <Words>3702</Words>
  <Application>Microsoft Office PowerPoint</Application>
  <PresentationFormat>On-screen Show (16:9)</PresentationFormat>
  <Paragraphs>564</Paragraphs>
  <Slides>56</Slides>
  <Notes>56</Notes>
  <HiddenSlides>1</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56</vt:i4>
      </vt:variant>
    </vt:vector>
  </HeadingPairs>
  <TitlesOfParts>
    <vt:vector size="66" baseType="lpstr">
      <vt:lpstr>Roboto Light</vt:lpstr>
      <vt:lpstr>Roboto</vt:lpstr>
      <vt:lpstr>Inconsolata</vt:lpstr>
      <vt:lpstr>Roboto Thin</vt:lpstr>
      <vt:lpstr>Roboto Medium</vt:lpstr>
      <vt:lpstr>Amatic SC</vt:lpstr>
      <vt:lpstr>Arial</vt:lpstr>
      <vt:lpstr>Calibri</vt:lpstr>
      <vt:lpstr>Simple Light</vt:lpstr>
      <vt:lpstr>1_Unbranded</vt:lpstr>
      <vt:lpstr>Welcome! </vt:lpstr>
      <vt:lpstr>Who Am I? [Experience]</vt:lpstr>
      <vt:lpstr>Who Am I? [Fun Fact]</vt:lpstr>
      <vt:lpstr>Who Am I? [How I got into software]</vt:lpstr>
      <vt:lpstr>Who Am I?</vt:lpstr>
      <vt:lpstr>Who are you?</vt:lpstr>
      <vt:lpstr>Introduce Yourself</vt:lpstr>
      <vt:lpstr>Today’s Schedule</vt:lpstr>
      <vt:lpstr>Your Goals</vt:lpstr>
      <vt:lpstr>Our Goal = Enable Your Goals This is why we’re here. We want to help you achieve your goals. </vt:lpstr>
      <vt:lpstr>There’s a lot of stuff in web development  You are going to learn &gt;80 technologies</vt:lpstr>
      <vt:lpstr>So many technologies!</vt:lpstr>
      <vt:lpstr>So many technologies!</vt:lpstr>
      <vt:lpstr>The Path of Learning </vt:lpstr>
      <vt:lpstr>You can’t learn what you think you already know  “It is impossible for a man to learn what he thinks he already knows.”  - Epictetus, Discourses, Book II, ch. 17</vt:lpstr>
      <vt:lpstr>Nothing comes easy. As students, you face three  HUGE obstacles.</vt:lpstr>
      <vt:lpstr>Obstacle #1: The Great Confusion</vt:lpstr>
      <vt:lpstr>Obstacle #2: The Great Doubt  </vt:lpstr>
      <vt:lpstr>Obstacle #3: The Great Distance</vt:lpstr>
      <vt:lpstr>Learning Can Be Frustrating</vt:lpstr>
      <vt:lpstr>Celebrate your success</vt:lpstr>
      <vt:lpstr>Google Fu: The Most Important Skill of All</vt:lpstr>
      <vt:lpstr>Course Structure </vt:lpstr>
      <vt:lpstr>Course Overview</vt:lpstr>
      <vt:lpstr>Projects</vt:lpstr>
      <vt:lpstr>Weekly Schedule</vt:lpstr>
      <vt:lpstr>Daily Schedule</vt:lpstr>
      <vt:lpstr>The House Cup</vt:lpstr>
      <vt:lpstr>Prework </vt:lpstr>
      <vt:lpstr>Software Checklist</vt:lpstr>
      <vt:lpstr>Accounts Checklist</vt:lpstr>
      <vt:lpstr>The Modern Web</vt:lpstr>
      <vt:lpstr>What Exactly Is Full-Stack Development?</vt:lpstr>
      <vt:lpstr>Full-Stack Development</vt:lpstr>
      <vt:lpstr>The “Magic” of YouTube</vt:lpstr>
      <vt:lpstr>Full-Stack Development </vt:lpstr>
      <vt:lpstr>&gt; Terminal </vt:lpstr>
      <vt:lpstr>Intro to Console/Terminal</vt:lpstr>
      <vt:lpstr>&gt; Intro to Console</vt:lpstr>
      <vt:lpstr>Console Command Best Practices</vt:lpstr>
      <vt:lpstr>Activity:  Console Commands</vt:lpstr>
      <vt:lpstr>Activity: Console Commands</vt:lpstr>
      <vt:lpstr>Pop Quiz - Console Commands</vt:lpstr>
      <vt:lpstr>Pop Quiz - Console Utilities</vt:lpstr>
      <vt:lpstr>Intro to Console: Discuss with Neighbors  </vt:lpstr>
      <vt:lpstr>Hello, HTML</vt:lpstr>
      <vt:lpstr>&lt;html&gt;Demo&lt;/html&gt;</vt:lpstr>
      <vt:lpstr>&lt;title&gt;Intro to HTML&lt;/title&gt;</vt:lpstr>
      <vt:lpstr>&lt;html&gt;Intro to HTML&lt;/html&gt;</vt:lpstr>
      <vt:lpstr>Activity:  Intro to HTML</vt:lpstr>
      <vt:lpstr> Activity: Intro to HTML</vt:lpstr>
      <vt:lpstr>&lt;title&gt;Intro to HTML&lt;/title&gt; </vt:lpstr>
      <vt:lpstr>Thursday 11/21</vt:lpstr>
      <vt:lpstr>Next Class</vt:lpstr>
      <vt:lpstr>Mini Homework Assignment </vt:lpstr>
      <vt:lpstr>See you on Thursday!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dc:title>
  <cp:lastModifiedBy>Spencer Shadley</cp:lastModifiedBy>
  <cp:revision>250</cp:revision>
  <dcterms:modified xsi:type="dcterms:W3CDTF">2019-11-11T06:44:22Z</dcterms:modified>
</cp:coreProperties>
</file>